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54"/>
  </p:notesMasterIdLst>
  <p:handoutMasterIdLst>
    <p:handoutMasterId r:id="rId55"/>
  </p:handoutMasterIdLst>
  <p:sldIdLst>
    <p:sldId id="256" r:id="rId2"/>
    <p:sldId id="290" r:id="rId3"/>
    <p:sldId id="293" r:id="rId4"/>
    <p:sldId id="291" r:id="rId5"/>
    <p:sldId id="295" r:id="rId6"/>
    <p:sldId id="296" r:id="rId7"/>
    <p:sldId id="297" r:id="rId8"/>
    <p:sldId id="298" r:id="rId9"/>
    <p:sldId id="259" r:id="rId10"/>
    <p:sldId id="258" r:id="rId11"/>
    <p:sldId id="294" r:id="rId12"/>
    <p:sldId id="286" r:id="rId13"/>
    <p:sldId id="287" r:id="rId14"/>
    <p:sldId id="299" r:id="rId15"/>
    <p:sldId id="275" r:id="rId16"/>
    <p:sldId id="260" r:id="rId17"/>
    <p:sldId id="302" r:id="rId18"/>
    <p:sldId id="300" r:id="rId19"/>
    <p:sldId id="265" r:id="rId20"/>
    <p:sldId id="283" r:id="rId21"/>
    <p:sldId id="261" r:id="rId22"/>
    <p:sldId id="262" r:id="rId23"/>
    <p:sldId id="264" r:id="rId24"/>
    <p:sldId id="266" r:id="rId25"/>
    <p:sldId id="284" r:id="rId26"/>
    <p:sldId id="267" r:id="rId27"/>
    <p:sldId id="285" r:id="rId28"/>
    <p:sldId id="268" r:id="rId29"/>
    <p:sldId id="269" r:id="rId30"/>
    <p:sldId id="303" r:id="rId31"/>
    <p:sldId id="270" r:id="rId32"/>
    <p:sldId id="271" r:id="rId33"/>
    <p:sldId id="305" r:id="rId34"/>
    <p:sldId id="272" r:id="rId35"/>
    <p:sldId id="273" r:id="rId36"/>
    <p:sldId id="306" r:id="rId37"/>
    <p:sldId id="274" r:id="rId38"/>
    <p:sldId id="276" r:id="rId39"/>
    <p:sldId id="307" r:id="rId40"/>
    <p:sldId id="277" r:id="rId41"/>
    <p:sldId id="308" r:id="rId42"/>
    <p:sldId id="278" r:id="rId43"/>
    <p:sldId id="309" r:id="rId44"/>
    <p:sldId id="280" r:id="rId45"/>
    <p:sldId id="282" r:id="rId46"/>
    <p:sldId id="310" r:id="rId47"/>
    <p:sldId id="311" r:id="rId48"/>
    <p:sldId id="312" r:id="rId49"/>
    <p:sldId id="313" r:id="rId50"/>
    <p:sldId id="314" r:id="rId51"/>
    <p:sldId id="315" r:id="rId52"/>
    <p:sldId id="292" r:id="rId53"/>
  </p:sldIdLst>
  <p:sldSz cx="9144000" cy="6858000" type="screen4x3"/>
  <p:notesSz cx="6669088"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53"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935"/>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5935"/>
          </a:xfrm>
          <a:prstGeom prst="rect">
            <a:avLst/>
          </a:prstGeom>
        </p:spPr>
        <p:txBody>
          <a:bodyPr vert="horz" lIns="90690" tIns="45345" rIns="90690" bIns="45345" rtlCol="0"/>
          <a:lstStyle>
            <a:lvl1pPr algn="r">
              <a:defRPr sz="1200"/>
            </a:lvl1pPr>
          </a:lstStyle>
          <a:p>
            <a:fld id="{25A4AC40-A80D-42D1-A205-F79A24775EB0}" type="datetimeFigureOut">
              <a:rPr lang="en-US" smtClean="0"/>
              <a:pPr/>
              <a:t>10/31/2014</a:t>
            </a:fld>
            <a:endParaRPr lang="en-US" dirty="0"/>
          </a:p>
        </p:txBody>
      </p:sp>
      <p:sp>
        <p:nvSpPr>
          <p:cNvPr id="4" name="Footer Placeholder 3"/>
          <p:cNvSpPr>
            <a:spLocks noGrp="1"/>
          </p:cNvSpPr>
          <p:nvPr>
            <p:ph type="ftr" sz="quarter" idx="2"/>
          </p:nvPr>
        </p:nvSpPr>
        <p:spPr>
          <a:xfrm>
            <a:off x="0" y="9421043"/>
            <a:ext cx="2889938" cy="495935"/>
          </a:xfrm>
          <a:prstGeom prst="rect">
            <a:avLst/>
          </a:prstGeom>
        </p:spPr>
        <p:txBody>
          <a:bodyPr vert="horz" lIns="90690" tIns="45345" rIns="90690" bIns="453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421043"/>
            <a:ext cx="2889938" cy="495935"/>
          </a:xfrm>
          <a:prstGeom prst="rect">
            <a:avLst/>
          </a:prstGeom>
        </p:spPr>
        <p:txBody>
          <a:bodyPr vert="horz" lIns="90690" tIns="45345" rIns="90690" bIns="45345" rtlCol="0" anchor="b"/>
          <a:lstStyle>
            <a:lvl1pPr algn="r">
              <a:defRPr sz="1200"/>
            </a:lvl1pPr>
          </a:lstStyle>
          <a:p>
            <a:fld id="{C728CE13-FFA5-49CE-BEAF-25FF89F07204}" type="slidenum">
              <a:rPr lang="en-US" smtClean="0"/>
              <a:pPr/>
              <a:t>‹#›</a:t>
            </a:fld>
            <a:endParaRPr lang="en-US" dirty="0"/>
          </a:p>
        </p:txBody>
      </p:sp>
    </p:spTree>
    <p:extLst>
      <p:ext uri="{BB962C8B-B14F-4D97-AF65-F5344CB8AC3E}">
        <p14:creationId xmlns="" xmlns:p14="http://schemas.microsoft.com/office/powerpoint/2010/main" val="252363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935"/>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idx="1"/>
          </p:nvPr>
        </p:nvSpPr>
        <p:spPr>
          <a:xfrm>
            <a:off x="3777607" y="0"/>
            <a:ext cx="2889938" cy="495935"/>
          </a:xfrm>
          <a:prstGeom prst="rect">
            <a:avLst/>
          </a:prstGeom>
        </p:spPr>
        <p:txBody>
          <a:bodyPr vert="horz" lIns="90690" tIns="45345" rIns="90690" bIns="45345" rtlCol="0"/>
          <a:lstStyle>
            <a:lvl1pPr algn="r">
              <a:defRPr sz="1200"/>
            </a:lvl1pPr>
          </a:lstStyle>
          <a:p>
            <a:fld id="{DB82B75E-B584-4E66-A756-6AAE90A8CCC5}" type="datetimeFigureOut">
              <a:rPr lang="en-US" smtClean="0"/>
              <a:pPr/>
              <a:t>10/31/2014</a:t>
            </a:fld>
            <a:endParaRPr lang="en-US" dirty="0"/>
          </a:p>
        </p:txBody>
      </p:sp>
      <p:sp>
        <p:nvSpPr>
          <p:cNvPr id="4" name="Slide Image Placeholder 3"/>
          <p:cNvSpPr>
            <a:spLocks noGrp="1" noRot="1" noChangeAspect="1"/>
          </p:cNvSpPr>
          <p:nvPr>
            <p:ph type="sldImg" idx="2"/>
          </p:nvPr>
        </p:nvSpPr>
        <p:spPr>
          <a:xfrm>
            <a:off x="855663" y="744538"/>
            <a:ext cx="4957762" cy="3719512"/>
          </a:xfrm>
          <a:prstGeom prst="rect">
            <a:avLst/>
          </a:prstGeom>
          <a:noFill/>
          <a:ln w="12700">
            <a:solidFill>
              <a:prstClr val="black"/>
            </a:solidFill>
          </a:ln>
        </p:spPr>
        <p:txBody>
          <a:bodyPr vert="horz" lIns="90690" tIns="45345" rIns="90690" bIns="45345" rtlCol="0" anchor="ctr"/>
          <a:lstStyle/>
          <a:p>
            <a:endParaRPr lang="en-US" dirty="0"/>
          </a:p>
        </p:txBody>
      </p:sp>
      <p:sp>
        <p:nvSpPr>
          <p:cNvPr id="5" name="Notes Placeholder 4"/>
          <p:cNvSpPr>
            <a:spLocks noGrp="1"/>
          </p:cNvSpPr>
          <p:nvPr>
            <p:ph type="body" sz="quarter" idx="3"/>
          </p:nvPr>
        </p:nvSpPr>
        <p:spPr>
          <a:xfrm>
            <a:off x="666909" y="4711383"/>
            <a:ext cx="5335270" cy="4463415"/>
          </a:xfrm>
          <a:prstGeom prst="rect">
            <a:avLst/>
          </a:prstGeom>
        </p:spPr>
        <p:txBody>
          <a:bodyPr vert="horz" lIns="90690" tIns="45345" rIns="90690" bIns="453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1043"/>
            <a:ext cx="2889938" cy="495935"/>
          </a:xfrm>
          <a:prstGeom prst="rect">
            <a:avLst/>
          </a:prstGeom>
        </p:spPr>
        <p:txBody>
          <a:bodyPr vert="horz" lIns="90690" tIns="45345" rIns="90690" bIns="453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1043"/>
            <a:ext cx="2889938" cy="495935"/>
          </a:xfrm>
          <a:prstGeom prst="rect">
            <a:avLst/>
          </a:prstGeom>
        </p:spPr>
        <p:txBody>
          <a:bodyPr vert="horz" lIns="90690" tIns="45345" rIns="90690" bIns="45345" rtlCol="0" anchor="b"/>
          <a:lstStyle>
            <a:lvl1pPr algn="r">
              <a:defRPr sz="1200"/>
            </a:lvl1pPr>
          </a:lstStyle>
          <a:p>
            <a:fld id="{F0A8030D-C38E-4396-96D8-472F8DC3801E}" type="slidenum">
              <a:rPr lang="en-US" smtClean="0"/>
              <a:pPr/>
              <a:t>‹#›</a:t>
            </a:fld>
            <a:endParaRPr lang="en-US" dirty="0"/>
          </a:p>
        </p:txBody>
      </p:sp>
    </p:spTree>
    <p:extLst>
      <p:ext uri="{BB962C8B-B14F-4D97-AF65-F5344CB8AC3E}">
        <p14:creationId xmlns="" xmlns:p14="http://schemas.microsoft.com/office/powerpoint/2010/main" val="379936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8030D-C38E-4396-96D8-472F8DC3801E}"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CA17E41-F269-4B84-9619-FD36DD5DBD07}" type="datetimeFigureOut">
              <a:rPr lang="en-US" smtClean="0"/>
              <a:pPr/>
              <a:t>10/31/2014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98E070-C896-4B44-B9E3-7EB1B1EE44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98E070-C896-4B44-B9E3-7EB1B1EE44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98E070-C896-4B44-B9E3-7EB1B1EE44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98E070-C896-4B44-B9E3-7EB1B1EE44B7}"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98E070-C896-4B44-B9E3-7EB1B1EE44B7}"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E98E070-C896-4B44-B9E3-7EB1B1EE44B7}"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E98E070-C896-4B44-B9E3-7EB1B1EE44B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E98E070-C896-4B44-B9E3-7EB1B1EE44B7}"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A17E41-F269-4B84-9619-FD36DD5DBD07}" type="datetimeFigureOut">
              <a:rPr lang="en-US" smtClean="0"/>
              <a:pPr/>
              <a:t>10/31/2014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E98E070-C896-4B44-B9E3-7EB1B1EE44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CA17E41-F269-4B84-9619-FD36DD5DBD07}" type="datetimeFigureOut">
              <a:rPr lang="en-US" smtClean="0"/>
              <a:pPr/>
              <a:t>10/31/2014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E98E070-C896-4B44-B9E3-7EB1B1EE44B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CA17E41-F269-4B84-9619-FD36DD5DBD07}" type="datetimeFigureOut">
              <a:rPr lang="en-US" smtClean="0"/>
              <a:pPr/>
              <a:t>10/31/2014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98E070-C896-4B44-B9E3-7EB1B1EE44B7}"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CA17E41-F269-4B84-9619-FD36DD5DBD07}" type="datetimeFigureOut">
              <a:rPr lang="en-US" smtClean="0"/>
              <a:pPr/>
              <a:t>10/31/2014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98E070-C896-4B44-B9E3-7EB1B1EE44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tiff"/><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864096"/>
          </a:xfrm>
        </p:spPr>
        <p:txBody>
          <a:bodyPr>
            <a:normAutofit fontScale="90000"/>
          </a:bodyPr>
          <a:lstStyle/>
          <a:p>
            <a:pPr algn="ctr"/>
            <a:r>
              <a:rPr lang="el-GR" sz="2800" dirty="0" smtClean="0">
                <a:solidFill>
                  <a:srgbClr val="002060"/>
                </a:solidFill>
                <a:effectLst/>
                <a:latin typeface="Arial" pitchFamily="34" charset="0"/>
                <a:cs typeface="Arial" pitchFamily="34" charset="0"/>
              </a:rPr>
              <a:t>Τμήμα Ηλεκτρομηχανολογικών Υπηρεσιών</a:t>
            </a:r>
            <a:r>
              <a:rPr lang="en-GB" sz="2800" dirty="0" smtClean="0">
                <a:solidFill>
                  <a:srgbClr val="002060"/>
                </a:solidFill>
                <a:effectLst/>
                <a:latin typeface="Arial" pitchFamily="34" charset="0"/>
                <a:cs typeface="Arial" pitchFamily="34" charset="0"/>
              </a:rPr>
              <a:t/>
            </a:r>
            <a:br>
              <a:rPr lang="en-GB" sz="2800" dirty="0" smtClean="0">
                <a:solidFill>
                  <a:srgbClr val="002060"/>
                </a:solidFill>
                <a:effectLst/>
                <a:latin typeface="Arial" pitchFamily="34" charset="0"/>
                <a:cs typeface="Arial" pitchFamily="34" charset="0"/>
              </a:rPr>
            </a:br>
            <a:r>
              <a:rPr lang="en-US" sz="2800" dirty="0" smtClean="0">
                <a:solidFill>
                  <a:srgbClr val="002060"/>
                </a:solidFill>
                <a:effectLst/>
                <a:latin typeface="Arial" pitchFamily="34" charset="0"/>
                <a:cs typeface="Arial" pitchFamily="34" charset="0"/>
              </a:rPr>
              <a:t> </a:t>
            </a:r>
            <a:r>
              <a:rPr lang="el-GR" sz="2800" dirty="0" smtClean="0">
                <a:solidFill>
                  <a:srgbClr val="002060"/>
                </a:solidFill>
                <a:effectLst/>
                <a:latin typeface="Arial" pitchFamily="34" charset="0"/>
                <a:cs typeface="Arial" pitchFamily="34" charset="0"/>
              </a:rPr>
              <a:t>Υπουργείο Συγκοινωνιών και Έργων</a:t>
            </a:r>
            <a:endParaRPr lang="en-US" sz="2800" dirty="0">
              <a:solidFill>
                <a:srgbClr val="002060"/>
              </a:solidFill>
              <a:effectLst/>
              <a:latin typeface="Arial" pitchFamily="34" charset="0"/>
              <a:cs typeface="Arial" pitchFamily="34" charset="0"/>
            </a:endParaRPr>
          </a:p>
        </p:txBody>
      </p:sp>
      <p:sp>
        <p:nvSpPr>
          <p:cNvPr id="3" name="Subtitle 2"/>
          <p:cNvSpPr>
            <a:spLocks noGrp="1"/>
          </p:cNvSpPr>
          <p:nvPr>
            <p:ph type="subTitle" idx="1"/>
          </p:nvPr>
        </p:nvSpPr>
        <p:spPr>
          <a:xfrm>
            <a:off x="685800" y="2852937"/>
            <a:ext cx="7772400" cy="1656184"/>
          </a:xfrm>
        </p:spPr>
        <p:txBody>
          <a:bodyPr anchor="ctr">
            <a:normAutofit/>
          </a:bodyPr>
          <a:lstStyle/>
          <a:p>
            <a:pPr algn="ctr"/>
            <a:r>
              <a:rPr lang="el-GR" sz="3600" b="1" dirty="0" smtClean="0">
                <a:solidFill>
                  <a:srgbClr val="002060"/>
                </a:solidFill>
                <a:latin typeface="Arial" pitchFamily="34" charset="0"/>
                <a:cs typeface="Arial" pitchFamily="34" charset="0"/>
              </a:rPr>
              <a:t>Συμβάσεις Ενεργειακής Απόδοσης</a:t>
            </a:r>
          </a:p>
          <a:p>
            <a:pPr algn="ctr"/>
            <a:r>
              <a:rPr lang="el-GR" sz="3600" b="1" dirty="0" smtClean="0">
                <a:solidFill>
                  <a:srgbClr val="002060"/>
                </a:solidFill>
                <a:latin typeface="Arial" pitchFamily="34" charset="0"/>
                <a:cs typeface="Arial" pitchFamily="34" charset="0"/>
              </a:rPr>
              <a:t>(ΣΕΑ)</a:t>
            </a:r>
            <a:endParaRPr lang="en-US" sz="3600" b="1" dirty="0">
              <a:solidFill>
                <a:srgbClr val="002060"/>
              </a:solidFill>
              <a:latin typeface="Arial" pitchFamily="34" charset="0"/>
              <a:cs typeface="Arial" pitchFamily="34" charset="0"/>
            </a:endParaRPr>
          </a:p>
        </p:txBody>
      </p:sp>
      <p:pic>
        <p:nvPicPr>
          <p:cNvPr id="4" name="Picture 10"/>
          <p:cNvPicPr>
            <a:picLocks noChangeAspect="1" noChangeArrowheads="1"/>
          </p:cNvPicPr>
          <p:nvPr/>
        </p:nvPicPr>
        <p:blipFill>
          <a:blip r:embed="rId3" cstate="print">
            <a:lum bright="-10000" contrast="-2000"/>
          </a:blip>
          <a:srcRect/>
          <a:stretch>
            <a:fillRect/>
          </a:stretch>
        </p:blipFill>
        <p:spPr bwMode="auto">
          <a:xfrm>
            <a:off x="838200" y="533400"/>
            <a:ext cx="1752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7">
            <a:hlinkClick r:id="" action="ppaction://hlinkshowjump?jump=endshow"/>
          </p:cNvPr>
          <p:cNvPicPr>
            <a:picLocks noChangeAspect="1" noChangeArrowheads="1"/>
          </p:cNvPicPr>
          <p:nvPr/>
        </p:nvPicPr>
        <p:blipFill>
          <a:blip r:embed="rId4" cstate="print"/>
          <a:srcRect/>
          <a:stretch>
            <a:fillRect/>
          </a:stretch>
        </p:blipFill>
        <p:spPr bwMode="auto">
          <a:xfrm>
            <a:off x="3810000" y="533400"/>
            <a:ext cx="1371600" cy="1371600"/>
          </a:xfrm>
          <a:prstGeom prst="rect">
            <a:avLst/>
          </a:prstGeom>
          <a:noFill/>
          <a:ln w="9525">
            <a:noFill/>
            <a:miter lim="800000"/>
            <a:headEnd/>
            <a:tailEnd/>
          </a:ln>
        </p:spPr>
      </p:pic>
      <p:pic>
        <p:nvPicPr>
          <p:cNvPr id="6" name="Picture 11"/>
          <p:cNvPicPr>
            <a:picLocks noChangeAspect="1" noChangeArrowheads="1"/>
          </p:cNvPicPr>
          <p:nvPr/>
        </p:nvPicPr>
        <p:blipFill>
          <a:blip r:embed="rId5" cstate="print">
            <a:lum bright="22000" contrast="50000"/>
          </a:blip>
          <a:srcRect/>
          <a:stretch>
            <a:fillRect/>
          </a:stretch>
        </p:blipFill>
        <p:spPr bwMode="auto">
          <a:xfrm>
            <a:off x="6705600" y="609600"/>
            <a:ext cx="1676400" cy="1119188"/>
          </a:xfrm>
          <a:prstGeom prst="rect">
            <a:avLst/>
          </a:prstGeom>
          <a:noFill/>
          <a:ln w="9525">
            <a:solidFill>
              <a:schemeClr val="tx1"/>
            </a:solidFill>
            <a:miter lim="800000"/>
            <a:headEnd/>
            <a:tailEnd/>
          </a:ln>
        </p:spPr>
      </p:pic>
      <p:sp>
        <p:nvSpPr>
          <p:cNvPr id="7" name="TextBox 6"/>
          <p:cNvSpPr txBox="1"/>
          <p:nvPr/>
        </p:nvSpPr>
        <p:spPr>
          <a:xfrm>
            <a:off x="539552" y="4653136"/>
            <a:ext cx="8208912" cy="1569660"/>
          </a:xfrm>
          <a:prstGeom prst="rect">
            <a:avLst/>
          </a:prstGeom>
          <a:noFill/>
        </p:spPr>
        <p:txBody>
          <a:bodyPr wrap="square" rtlCol="0">
            <a:spAutoFit/>
          </a:bodyPr>
          <a:lstStyle/>
          <a:p>
            <a:pPr algn="ctr"/>
            <a:r>
              <a:rPr lang="el-GR" sz="2400" b="1" dirty="0" smtClean="0">
                <a:solidFill>
                  <a:srgbClr val="002060"/>
                </a:solidFill>
                <a:latin typeface="Arial" pitchFamily="34" charset="0"/>
                <a:cs typeface="Arial" pitchFamily="34" charset="0"/>
              </a:rPr>
              <a:t>Παρουσίαση Πρότυπων Εγγράφων</a:t>
            </a:r>
            <a:endParaRPr lang="el-GR" sz="2400" b="1" dirty="0" smtClean="0">
              <a:solidFill>
                <a:srgbClr val="002060"/>
              </a:solidFill>
              <a:effectLst/>
              <a:latin typeface="Arial" pitchFamily="34" charset="0"/>
              <a:cs typeface="Arial" pitchFamily="34" charset="0"/>
            </a:endParaRPr>
          </a:p>
          <a:p>
            <a:pPr algn="ctr"/>
            <a:endParaRPr lang="el-GR" sz="2400" b="1" dirty="0">
              <a:latin typeface="Arial" pitchFamily="34" charset="0"/>
              <a:cs typeface="Arial" pitchFamily="34" charset="0"/>
            </a:endParaRPr>
          </a:p>
          <a:p>
            <a:pPr algn="ctr"/>
            <a:endParaRPr lang="el-GR" sz="2400" b="1" dirty="0" smtClean="0">
              <a:latin typeface="Arial" pitchFamily="34" charset="0"/>
              <a:cs typeface="Arial" pitchFamily="34" charset="0"/>
            </a:endParaRPr>
          </a:p>
          <a:p>
            <a:pPr algn="r"/>
            <a:r>
              <a:rPr lang="el-GR" sz="2400" b="1" dirty="0" smtClean="0">
                <a:latin typeface="Arial" pitchFamily="34" charset="0"/>
                <a:cs typeface="Arial" pitchFamily="34" charset="0"/>
              </a:rPr>
              <a:t>3 Νοεμβρίου, 2014</a:t>
            </a:r>
            <a:endParaRPr lang="en-US" sz="2400" b="1" dirty="0">
              <a:latin typeface="Arial" pitchFamily="34" charset="0"/>
              <a:cs typeface="Arial" pitchFamily="34" charset="0"/>
            </a:endParaRPr>
          </a:p>
        </p:txBody>
      </p:sp>
      <p:pic>
        <p:nvPicPr>
          <p:cNvPr id="1026" name="Picture 2" descr="logo"/>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saturation sat="400000"/>
                    </a14:imgEffect>
                    <a14:imgEffect>
                      <a14:brightnessContrast bright="-10000" contrast="81000"/>
                    </a14:imgEffect>
                  </a14:imgLayer>
                </a14:imgProps>
              </a:ext>
            </a:extLst>
          </a:blip>
          <a:srcRect/>
          <a:stretch>
            <a:fillRect/>
          </a:stretch>
        </p:blipFill>
        <p:spPr bwMode="auto">
          <a:xfrm>
            <a:off x="0" y="5661248"/>
            <a:ext cx="3635896" cy="1196752"/>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472608"/>
          </a:xfrm>
        </p:spPr>
        <p:txBody>
          <a:bodyPr>
            <a:normAutofit fontScale="70000" lnSpcReduction="20000"/>
          </a:bodyPr>
          <a:lstStyle/>
          <a:p>
            <a:pPr marL="87313" indent="0">
              <a:buNone/>
            </a:pPr>
            <a:r>
              <a:rPr lang="el-GR" sz="4000" b="1" u="sng" dirty="0" smtClean="0">
                <a:latin typeface="Arial" pitchFamily="34" charset="0"/>
                <a:cs typeface="Arial" pitchFamily="34" charset="0"/>
              </a:rPr>
              <a:t>Στόχοι</a:t>
            </a:r>
          </a:p>
          <a:p>
            <a:pPr marL="87313" indent="0">
              <a:buNone/>
            </a:pPr>
            <a:endParaRPr lang="el-GR" sz="1300" b="1" u="sng" dirty="0" smtClean="0">
              <a:latin typeface="Arial" pitchFamily="34" charset="0"/>
              <a:cs typeface="Arial" pitchFamily="34" charset="0"/>
            </a:endParaRPr>
          </a:p>
          <a:p>
            <a:pPr marL="87313" indent="0">
              <a:buClr>
                <a:srgbClr val="0070C0"/>
              </a:buClr>
              <a:buSzPct val="70000"/>
              <a:buFont typeface="Wingdings" pitchFamily="2" charset="2"/>
              <a:buChar char="Ø"/>
            </a:pPr>
            <a:r>
              <a:rPr lang="el-GR" sz="4000" b="1" dirty="0" smtClean="0">
                <a:latin typeface="Arial" pitchFamily="34" charset="0"/>
                <a:cs typeface="Arial" pitchFamily="34" charset="0"/>
              </a:rPr>
              <a:t> </a:t>
            </a:r>
            <a:r>
              <a:rPr lang="el-GR" sz="4300" b="1" dirty="0" smtClean="0">
                <a:latin typeface="Arial" pitchFamily="34" charset="0"/>
                <a:cs typeface="Arial" pitchFamily="34" charset="0"/>
              </a:rPr>
              <a:t>Εξοικονόμηση Ενέργειας</a:t>
            </a:r>
          </a:p>
          <a:p>
            <a:pPr marL="87313" indent="0">
              <a:buClr>
                <a:srgbClr val="0070C0"/>
              </a:buClr>
              <a:buSzPct val="70000"/>
              <a:buNone/>
            </a:pPr>
            <a:endParaRPr lang="el-GR" sz="4000" b="1" dirty="0" smtClean="0">
              <a:latin typeface="Arial" pitchFamily="34" charset="0"/>
              <a:cs typeface="Arial" pitchFamily="34" charset="0"/>
            </a:endParaRPr>
          </a:p>
          <a:p>
            <a:pPr marL="87313" indent="0">
              <a:buClr>
                <a:srgbClr val="0070C0"/>
              </a:buClr>
              <a:buSzPct val="70000"/>
              <a:buFont typeface="Wingdings" pitchFamily="2" charset="2"/>
              <a:buChar char="Ø"/>
            </a:pPr>
            <a:r>
              <a:rPr lang="el-GR" sz="4000" b="1" dirty="0" smtClean="0">
                <a:latin typeface="Arial" pitchFamily="34" charset="0"/>
                <a:cs typeface="Arial" pitchFamily="34" charset="0"/>
              </a:rPr>
              <a:t> </a:t>
            </a:r>
            <a:r>
              <a:rPr lang="el-GR" sz="4300" b="1" dirty="0" smtClean="0">
                <a:latin typeface="Arial" pitchFamily="34" charset="0"/>
                <a:cs typeface="Arial" pitchFamily="34" charset="0"/>
              </a:rPr>
              <a:t>Ενεργειακή Αναβάθμιση Κτιρίων</a:t>
            </a:r>
          </a:p>
          <a:p>
            <a:pPr marL="360363" indent="-273050" algn="just">
              <a:buClr>
                <a:srgbClr val="0070C0"/>
              </a:buClr>
              <a:buSzPct val="70000"/>
              <a:buNone/>
            </a:pPr>
            <a:r>
              <a:rPr lang="el-GR" sz="4000" b="1" dirty="0" smtClean="0">
                <a:latin typeface="Arial" pitchFamily="34" charset="0"/>
                <a:cs typeface="Arial" pitchFamily="34" charset="0"/>
              </a:rPr>
              <a:t>	</a:t>
            </a:r>
          </a:p>
          <a:p>
            <a:pPr marL="360363" indent="-273050" algn="just">
              <a:buClr>
                <a:srgbClr val="0070C0"/>
              </a:buClr>
              <a:buSzPct val="70000"/>
              <a:buNone/>
            </a:pPr>
            <a:r>
              <a:rPr lang="el-GR" sz="4000" b="1" dirty="0" smtClean="0">
                <a:latin typeface="Arial" pitchFamily="34" charset="0"/>
                <a:cs typeface="Arial" pitchFamily="34" charset="0"/>
              </a:rPr>
              <a:t>	</a:t>
            </a:r>
            <a:r>
              <a:rPr lang="el-GR" sz="4300" u="sng" dirty="0" smtClean="0">
                <a:latin typeface="Arial" pitchFamily="34" charset="0"/>
                <a:cs typeface="Arial" pitchFamily="34" charset="0"/>
              </a:rPr>
              <a:t>Ευρωπαϊκή Οδηγία 2012/27/ΕΕ (Άρθρο 5)</a:t>
            </a:r>
            <a:r>
              <a:rPr lang="en-US" sz="4300" dirty="0" smtClean="0">
                <a:latin typeface="Arial" pitchFamily="34" charset="0"/>
                <a:cs typeface="Arial" pitchFamily="34" charset="0"/>
              </a:rPr>
              <a:t>:</a:t>
            </a:r>
            <a:r>
              <a:rPr lang="el-GR" sz="4300" dirty="0" smtClean="0">
                <a:latin typeface="Arial" pitchFamily="34" charset="0"/>
                <a:cs typeface="Arial" pitchFamily="34" charset="0"/>
              </a:rPr>
              <a:t> </a:t>
            </a:r>
          </a:p>
          <a:p>
            <a:pPr marL="360363" indent="-273050" algn="just">
              <a:buClr>
                <a:srgbClr val="0070C0"/>
              </a:buClr>
              <a:buSzPct val="70000"/>
              <a:buNone/>
            </a:pPr>
            <a:r>
              <a:rPr lang="el-GR" sz="4000" dirty="0" smtClean="0">
                <a:latin typeface="Arial" pitchFamily="34" charset="0"/>
                <a:cs typeface="Arial" pitchFamily="34" charset="0"/>
              </a:rPr>
              <a:t>	</a:t>
            </a:r>
            <a:endParaRPr lang="en-GB" sz="4000" u="sng" dirty="0" smtClean="0">
              <a:latin typeface="Arial" pitchFamily="34" charset="0"/>
              <a:cs typeface="Arial" pitchFamily="34" charset="0"/>
            </a:endParaRPr>
          </a:p>
          <a:p>
            <a:pPr marL="360363" indent="-273050" algn="just">
              <a:buClr>
                <a:srgbClr val="0070C0"/>
              </a:buClr>
              <a:buSzPct val="70000"/>
              <a:buNone/>
            </a:pPr>
            <a:r>
              <a:rPr lang="en-GB" sz="4000" dirty="0" smtClean="0">
                <a:latin typeface="Arial" pitchFamily="34" charset="0"/>
                <a:cs typeface="Arial" pitchFamily="34" charset="0"/>
              </a:rPr>
              <a:t>	</a:t>
            </a:r>
            <a:r>
              <a:rPr lang="el-GR" sz="4300" dirty="0" smtClean="0">
                <a:latin typeface="Arial" pitchFamily="34" charset="0"/>
                <a:cs typeface="Arial" pitchFamily="34" charset="0"/>
              </a:rPr>
              <a:t>Αναβάθμιση του 3% ανά έτος</a:t>
            </a:r>
            <a:r>
              <a:rPr lang="en-GB" sz="4300" dirty="0" smtClean="0">
                <a:latin typeface="Arial" pitchFamily="34" charset="0"/>
                <a:cs typeface="Arial" pitchFamily="34" charset="0"/>
              </a:rPr>
              <a:t> </a:t>
            </a:r>
            <a:r>
              <a:rPr lang="el-GR" sz="4300" dirty="0" smtClean="0">
                <a:latin typeface="Arial" pitchFamily="34" charset="0"/>
                <a:cs typeface="Arial" pitchFamily="34" charset="0"/>
              </a:rPr>
              <a:t>του συνολικού θερμαινόμενου ή/ και ψυχόμενου εμβαδού δαπέδου των Ιδιόκτητων Κυβερνητικών Κτιρίων, μέχρι το 2020 σύμφωνα με τις ελάχιστες απαιτήσεις της Εθνικής Νομοθεσίας.</a:t>
            </a:r>
            <a:endParaRPr lang="en-US" sz="26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lstStyle/>
          <a:p>
            <a:pPr marL="360363" indent="-273050" algn="just">
              <a:buClr>
                <a:srgbClr val="0070C0"/>
              </a:buClr>
              <a:buSzPct val="70000"/>
              <a:buNone/>
            </a:pPr>
            <a:r>
              <a:rPr lang="el-GR" sz="3000" u="sng" dirty="0" smtClean="0">
                <a:latin typeface="Arial" pitchFamily="34" charset="0"/>
                <a:cs typeface="Arial" pitchFamily="34" charset="0"/>
              </a:rPr>
              <a:t>Εθνική Νομοθεσία</a:t>
            </a:r>
            <a:r>
              <a:rPr lang="en-US" sz="3000" dirty="0" smtClean="0">
                <a:latin typeface="Arial" pitchFamily="34" charset="0"/>
                <a:cs typeface="Arial" pitchFamily="34" charset="0"/>
              </a:rPr>
              <a:t>:</a:t>
            </a:r>
            <a:r>
              <a:rPr lang="el-GR" sz="3000" dirty="0" smtClean="0">
                <a:latin typeface="Arial" pitchFamily="34" charset="0"/>
                <a:cs typeface="Arial" pitchFamily="34" charset="0"/>
              </a:rPr>
              <a:t> </a:t>
            </a:r>
          </a:p>
          <a:p>
            <a:pPr marL="87313" indent="0" algn="just">
              <a:buClr>
                <a:srgbClr val="0070C0"/>
              </a:buClr>
              <a:buSzPct val="70000"/>
              <a:buNone/>
            </a:pPr>
            <a:r>
              <a:rPr lang="el-GR" sz="3000" dirty="0" smtClean="0">
                <a:latin typeface="Arial" pitchFamily="34" charset="0"/>
                <a:cs typeface="Arial" pitchFamily="34" charset="0"/>
              </a:rPr>
              <a:t>Αναβάθμιση των κτιρίων και  κατάταξή τους στην ενεργειακή κατηγορία Β ή/ και καλύτερη.</a:t>
            </a:r>
          </a:p>
          <a:p>
            <a:pPr marL="87313" indent="0" algn="just">
              <a:buClr>
                <a:srgbClr val="0070C0"/>
              </a:buClr>
              <a:buSzPct val="70000"/>
              <a:buNone/>
            </a:pPr>
            <a:r>
              <a:rPr lang="el-GR" sz="3000" dirty="0" smtClean="0">
                <a:latin typeface="Arial" pitchFamily="34" charset="0"/>
                <a:cs typeface="Arial" pitchFamily="34" charset="0"/>
              </a:rPr>
              <a:t>(αν είναι τεχνικά και οικονομικά εφικτό)</a:t>
            </a:r>
          </a:p>
          <a:p>
            <a:pPr marL="87313" indent="0" algn="just">
              <a:buClr>
                <a:srgbClr val="0070C0"/>
              </a:buClr>
              <a:buSzPct val="70000"/>
              <a:buNone/>
            </a:pPr>
            <a:endParaRPr lang="el-GR" sz="3000" dirty="0" smtClean="0">
              <a:latin typeface="Arial" pitchFamily="34" charset="0"/>
              <a:cs typeface="Arial" pitchFamily="34" charset="0"/>
            </a:endParaRPr>
          </a:p>
          <a:p>
            <a:pPr marL="360363" indent="-273050">
              <a:buClr>
                <a:srgbClr val="0070C0"/>
              </a:buClr>
              <a:buSzPct val="70000"/>
              <a:buFont typeface="Wingdings" pitchFamily="2" charset="2"/>
              <a:buChar char="Ø"/>
            </a:pPr>
            <a:r>
              <a:rPr lang="el-GR" sz="3000" b="1" dirty="0" smtClean="0">
                <a:latin typeface="Arial" pitchFamily="34" charset="0"/>
                <a:cs typeface="Arial" pitchFamily="34" charset="0"/>
              </a:rPr>
              <a:t>Οικονομικό όφελος (αν αυτό προκύπτει) στα πλαίσια υλοποίησης της σύμβασης.</a:t>
            </a:r>
          </a:p>
          <a:p>
            <a:endParaRPr lang="en-US" dirty="0"/>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08720"/>
            <a:ext cx="8568952" cy="5688632"/>
          </a:xfrm>
        </p:spPr>
        <p:txBody>
          <a:bodyPr>
            <a:noAutofit/>
          </a:bodyPr>
          <a:lstStyle/>
          <a:p>
            <a:pPr marL="355600" indent="-355600" algn="just">
              <a:buNone/>
            </a:pPr>
            <a:r>
              <a:rPr lang="el-GR" sz="3000" b="1" u="sng" dirty="0" smtClean="0">
                <a:latin typeface="Arial" pitchFamily="34" charset="0"/>
                <a:cs typeface="Arial" pitchFamily="34" charset="0"/>
              </a:rPr>
              <a:t>Μέθοδοι Υλοποίησης Συμβάσεων</a:t>
            </a:r>
            <a:endParaRPr lang="en-GB" sz="3000" b="1" u="sng" dirty="0" smtClean="0">
              <a:latin typeface="Arial" pitchFamily="34" charset="0"/>
              <a:cs typeface="Arial" pitchFamily="34" charset="0"/>
            </a:endParaRPr>
          </a:p>
          <a:p>
            <a:pPr marL="355600" indent="-355600" algn="just">
              <a:buNone/>
            </a:pPr>
            <a:endParaRPr lang="el-GR" sz="3000" b="1" u="sng" dirty="0" smtClean="0">
              <a:latin typeface="Arial" pitchFamily="34" charset="0"/>
              <a:cs typeface="Arial" pitchFamily="34" charset="0"/>
            </a:endParaRPr>
          </a:p>
          <a:p>
            <a:pPr marL="355600" indent="-355600" algn="just">
              <a:buNone/>
            </a:pPr>
            <a:r>
              <a:rPr lang="el-GR" sz="2800" dirty="0" smtClean="0">
                <a:latin typeface="Arial" pitchFamily="34" charset="0"/>
                <a:cs typeface="Arial" pitchFamily="34" charset="0"/>
              </a:rPr>
              <a:t>1. </a:t>
            </a:r>
            <a:r>
              <a:rPr lang="el-GR" sz="3000" dirty="0" smtClean="0">
                <a:latin typeface="Arial" pitchFamily="34" charset="0"/>
                <a:cs typeface="Arial" pitchFamily="34" charset="0"/>
              </a:rPr>
              <a:t>Χρηματοδότηση επένδυσης από τον Πάροχο και αποπληρωμή της επένδυσης από τις εξοικονομήσεις για συγκεκριμένη χρονική διάρκεια, περιλαμβανομένης της επιστροφής στο Δικαιούχο ποσοστού των εξοικονομήσεων. (</a:t>
            </a:r>
            <a:r>
              <a:rPr lang="en-GB" sz="3000" dirty="0" smtClean="0">
                <a:latin typeface="Arial" pitchFamily="34" charset="0"/>
                <a:cs typeface="Arial" pitchFamily="34" charset="0"/>
              </a:rPr>
              <a:t>Shared</a:t>
            </a:r>
            <a:r>
              <a:rPr lang="el-GR" sz="3000" dirty="0" smtClean="0">
                <a:latin typeface="Arial" pitchFamily="34" charset="0"/>
                <a:cs typeface="Arial" pitchFamily="34" charset="0"/>
              </a:rPr>
              <a:t> </a:t>
            </a:r>
            <a:r>
              <a:rPr lang="en-GB" sz="3000" dirty="0" smtClean="0">
                <a:latin typeface="Arial" pitchFamily="34" charset="0"/>
                <a:cs typeface="Arial" pitchFamily="34" charset="0"/>
              </a:rPr>
              <a:t>savings)</a:t>
            </a:r>
            <a:endParaRPr lang="el-GR" sz="3000" dirty="0" smtClean="0">
              <a:latin typeface="Arial" pitchFamily="34" charset="0"/>
              <a:cs typeface="Arial" pitchFamily="34" charset="0"/>
            </a:endParaRPr>
          </a:p>
          <a:p>
            <a:pPr marL="355600" indent="-355600" algn="just">
              <a:buNone/>
            </a:pPr>
            <a:endParaRPr lang="el-GR" sz="1000" dirty="0" smtClean="0">
              <a:latin typeface="Arial" pitchFamily="34" charset="0"/>
              <a:cs typeface="Arial" pitchFamily="34" charset="0"/>
            </a:endParaRPr>
          </a:p>
          <a:p>
            <a:pPr marL="355600" indent="-355600" algn="just">
              <a:buNone/>
            </a:pPr>
            <a:endParaRPr lang="el-GR" sz="2800" dirty="0">
              <a:latin typeface="Arial" pitchFamily="34" charset="0"/>
              <a:cs typeface="Arial" pitchFamily="34" charset="0"/>
            </a:endParaRPr>
          </a:p>
        </p:txBody>
      </p:sp>
      <p:sp>
        <p:nvSpPr>
          <p:cNvPr id="3" name="Title 2"/>
          <p:cNvSpPr>
            <a:spLocks noGrp="1"/>
          </p:cNvSpPr>
          <p:nvPr>
            <p:ph type="title"/>
          </p:nvPr>
        </p:nvSpPr>
        <p:spPr>
          <a:xfrm>
            <a:off x="457200" y="188640"/>
            <a:ext cx="8229600" cy="72008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l-GR" sz="3600" dirty="0"/>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extLst>
      <p:ext uri="{BB962C8B-B14F-4D97-AF65-F5344CB8AC3E}">
        <p14:creationId xmlns="" xmlns:p14="http://schemas.microsoft.com/office/powerpoint/2010/main" val="1697368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328591"/>
          </a:xfrm>
        </p:spPr>
        <p:txBody>
          <a:bodyPr/>
          <a:lstStyle/>
          <a:p>
            <a:pPr marL="355600" indent="-355600">
              <a:buNone/>
            </a:pPr>
            <a:r>
              <a:rPr lang="el-GR" b="1" u="sng" dirty="0">
                <a:latin typeface="Arial" pitchFamily="34" charset="0"/>
                <a:cs typeface="Arial" pitchFamily="34" charset="0"/>
              </a:rPr>
              <a:t>Μέθοδοι Υλοποίησης </a:t>
            </a:r>
            <a:r>
              <a:rPr lang="el-GR" b="1" u="sng" dirty="0" smtClean="0">
                <a:latin typeface="Arial" pitchFamily="34" charset="0"/>
                <a:cs typeface="Arial" pitchFamily="34" charset="0"/>
              </a:rPr>
              <a:t>Συμβάσεων</a:t>
            </a:r>
          </a:p>
          <a:p>
            <a:pPr marL="355600" indent="-355600">
              <a:buNone/>
            </a:pPr>
            <a:endParaRPr lang="el-GR" b="1" u="sng" dirty="0">
              <a:latin typeface="Arial" pitchFamily="34" charset="0"/>
              <a:cs typeface="Arial" pitchFamily="34" charset="0"/>
            </a:endParaRPr>
          </a:p>
          <a:p>
            <a:pPr marL="355600" indent="-355600" algn="just">
              <a:buNone/>
            </a:pPr>
            <a:r>
              <a:rPr lang="en-GB" sz="2800" dirty="0" smtClean="0">
                <a:latin typeface="Arial" pitchFamily="34" charset="0"/>
                <a:cs typeface="Arial" pitchFamily="34" charset="0"/>
              </a:rPr>
              <a:t>2</a:t>
            </a:r>
            <a:r>
              <a:rPr lang="el-GR" sz="2400" dirty="0" smtClean="0">
                <a:latin typeface="Arial" pitchFamily="34" charset="0"/>
                <a:cs typeface="Arial" pitchFamily="34" charset="0"/>
              </a:rPr>
              <a:t>.	</a:t>
            </a:r>
            <a:r>
              <a:rPr lang="el-GR" sz="2800" dirty="0" smtClean="0">
                <a:latin typeface="Arial" pitchFamily="34" charset="0"/>
                <a:cs typeface="Arial" pitchFamily="34" charset="0"/>
              </a:rPr>
              <a:t> Χρηματοδότηση της επένδυσης μέσω δανείου που συνάπτει ο Δικαιούχος. Εφαρμογή μέτρων που εισηγείται ο Πάροχος, παρακολούθηση εφαρμογής των μέτρων από τον </a:t>
            </a:r>
            <a:r>
              <a:rPr lang="el-GR" sz="2800" dirty="0" err="1" smtClean="0">
                <a:latin typeface="Arial" pitchFamily="34" charset="0"/>
                <a:cs typeface="Arial" pitchFamily="34" charset="0"/>
              </a:rPr>
              <a:t>Πάροχο</a:t>
            </a:r>
            <a:r>
              <a:rPr lang="el-GR" sz="2800" dirty="0" smtClean="0">
                <a:latin typeface="Arial" pitchFamily="34" charset="0"/>
                <a:cs typeface="Arial" pitchFamily="34" charset="0"/>
              </a:rPr>
              <a:t>. Εγγυήσεις του Παρόχου για τις εξοικονομήσεις και την αποπληρωμή των δόσεων του δανείου. Προσυμφωνημένη αμοιβή του Παρόχου για τις υπηρεσίες του.</a:t>
            </a:r>
            <a:endParaRPr lang="en-GB" sz="2800" dirty="0" smtClean="0">
              <a:latin typeface="Arial" pitchFamily="34" charset="0"/>
              <a:cs typeface="Arial" pitchFamily="34" charset="0"/>
            </a:endParaRPr>
          </a:p>
          <a:p>
            <a:pPr marL="355600" indent="-355600" algn="just">
              <a:buNone/>
            </a:pPr>
            <a:r>
              <a:rPr lang="en-GB" sz="2800" dirty="0" smtClean="0">
                <a:latin typeface="Arial" pitchFamily="34" charset="0"/>
                <a:cs typeface="Arial" pitchFamily="34" charset="0"/>
              </a:rPr>
              <a:t>	(Guaranteed savings)</a:t>
            </a:r>
            <a:endParaRPr lang="el-GR" sz="2800" dirty="0">
              <a:latin typeface="Arial" pitchFamily="34" charset="0"/>
              <a:cs typeface="Arial" pitchFamily="34" charset="0"/>
            </a:endParaRPr>
          </a:p>
          <a:p>
            <a:pPr marL="109728" indent="0">
              <a:buNone/>
            </a:pPr>
            <a:endParaRPr lang="el-GR" dirty="0"/>
          </a:p>
        </p:txBody>
      </p:sp>
      <p:sp>
        <p:nvSpPr>
          <p:cNvPr id="3" name="Title 2"/>
          <p:cNvSpPr>
            <a:spLocks noGrp="1"/>
          </p:cNvSpPr>
          <p:nvPr>
            <p:ph type="title"/>
          </p:nvPr>
        </p:nvSpPr>
        <p:spPr>
          <a:xfrm>
            <a:off x="457200" y="274638"/>
            <a:ext cx="8229600" cy="778098"/>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l-GR" sz="3600" dirty="0"/>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extLst>
      <p:ext uri="{BB962C8B-B14F-4D97-AF65-F5344CB8AC3E}">
        <p14:creationId xmlns="" xmlns:p14="http://schemas.microsoft.com/office/powerpoint/2010/main" val="3195442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lstStyle/>
          <a:p>
            <a:pPr>
              <a:buNone/>
            </a:pPr>
            <a:r>
              <a:rPr lang="el-GR" b="1" u="sng" dirty="0" smtClean="0">
                <a:latin typeface="Arial" pitchFamily="34" charset="0"/>
                <a:cs typeface="Arial" pitchFamily="34" charset="0"/>
              </a:rPr>
              <a:t>Μέθοδοι Υλοποίησης Συμβάσεων</a:t>
            </a:r>
            <a:endParaRPr lang="en-GB" b="1" u="sng" dirty="0" smtClean="0">
              <a:latin typeface="Arial" pitchFamily="34" charset="0"/>
              <a:cs typeface="Arial" pitchFamily="34" charset="0"/>
            </a:endParaRPr>
          </a:p>
          <a:p>
            <a:pPr>
              <a:buNone/>
            </a:pPr>
            <a:endParaRPr lang="en-GB" b="1" u="sng" dirty="0" smtClean="0">
              <a:latin typeface="Arial" pitchFamily="34" charset="0"/>
              <a:cs typeface="Arial" pitchFamily="34" charset="0"/>
            </a:endParaRPr>
          </a:p>
          <a:p>
            <a:pPr marL="365125" indent="-365125" algn="just">
              <a:buNone/>
            </a:pPr>
            <a:r>
              <a:rPr lang="en-GB" sz="2800" dirty="0" smtClean="0">
                <a:latin typeface="Arial" pitchFamily="34" charset="0"/>
                <a:cs typeface="Arial" pitchFamily="34" charset="0"/>
              </a:rPr>
              <a:t>3.	</a:t>
            </a:r>
            <a:r>
              <a:rPr lang="el-GR" sz="2800" dirty="0" smtClean="0">
                <a:latin typeface="Arial" pitchFamily="34" charset="0"/>
                <a:cs typeface="Arial" pitchFamily="34" charset="0"/>
              </a:rPr>
              <a:t>Χρηματοδότηση επένδυσης από τον </a:t>
            </a:r>
            <a:r>
              <a:rPr lang="el-GR" sz="2800" dirty="0" err="1" smtClean="0">
                <a:latin typeface="Arial" pitchFamily="34" charset="0"/>
                <a:cs typeface="Arial" pitchFamily="34" charset="0"/>
              </a:rPr>
              <a:t>Πάροχο</a:t>
            </a:r>
            <a:r>
              <a:rPr lang="el-GR" sz="2800" dirty="0" smtClean="0">
                <a:latin typeface="Arial" pitchFamily="34" charset="0"/>
                <a:cs typeface="Arial" pitchFamily="34" charset="0"/>
              </a:rPr>
              <a:t> και αποπληρωμή της επένδυσης από τις εξοικονομήσεις για μεταβαλλόμενη χρονική διάρκεια</a:t>
            </a:r>
            <a:r>
              <a:rPr lang="en-GB" sz="2800" dirty="0" smtClean="0">
                <a:latin typeface="Arial" pitchFamily="34" charset="0"/>
                <a:cs typeface="Arial" pitchFamily="34" charset="0"/>
              </a:rPr>
              <a:t>, </a:t>
            </a:r>
            <a:r>
              <a:rPr lang="el-GR" sz="2800" dirty="0" smtClean="0">
                <a:latin typeface="Arial" pitchFamily="34" charset="0"/>
                <a:cs typeface="Arial" pitchFamily="34" charset="0"/>
              </a:rPr>
              <a:t>στην περίπτωση που οι εξοικονομήσεις δεν είναι οι αναμενόμενες. </a:t>
            </a:r>
            <a:endParaRPr lang="en-GB" sz="2800" dirty="0" smtClean="0">
              <a:latin typeface="Arial" pitchFamily="34" charset="0"/>
              <a:cs typeface="Arial" pitchFamily="34" charset="0"/>
            </a:endParaRPr>
          </a:p>
          <a:p>
            <a:pPr marL="365125" indent="-365125" algn="just">
              <a:buNone/>
            </a:pPr>
            <a:r>
              <a:rPr lang="en-GB" sz="2800" dirty="0" smtClean="0">
                <a:latin typeface="Arial" pitchFamily="34" charset="0"/>
                <a:cs typeface="Arial" pitchFamily="34" charset="0"/>
              </a:rPr>
              <a:t>	</a:t>
            </a:r>
            <a:r>
              <a:rPr lang="el-GR" sz="2800" dirty="0" smtClean="0">
                <a:latin typeface="Arial" pitchFamily="34" charset="0"/>
                <a:cs typeface="Arial" pitchFamily="34" charset="0"/>
              </a:rPr>
              <a:t>(</a:t>
            </a:r>
            <a:r>
              <a:rPr lang="en-GB" sz="2800" dirty="0" smtClean="0">
                <a:latin typeface="Arial" pitchFamily="34" charset="0"/>
                <a:cs typeface="Arial" pitchFamily="34" charset="0"/>
              </a:rPr>
              <a:t>Variable contract term)</a:t>
            </a:r>
            <a:endParaRPr lang="en-US" dirty="0"/>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616624"/>
          </a:xfrm>
        </p:spPr>
        <p:txBody>
          <a:bodyPr>
            <a:normAutofit lnSpcReduction="10000"/>
          </a:bodyPr>
          <a:lstStyle/>
          <a:p>
            <a:pPr marL="87313" indent="0">
              <a:buNone/>
            </a:pPr>
            <a:r>
              <a:rPr lang="el-GR" sz="2600" b="1" u="sng" dirty="0" smtClean="0">
                <a:latin typeface="Arial" pitchFamily="34" charset="0"/>
                <a:cs typeface="Arial" pitchFamily="34" charset="0"/>
              </a:rPr>
              <a:t>Εφαρμογές</a:t>
            </a:r>
          </a:p>
          <a:p>
            <a:pPr marL="360363" indent="-273050" algn="just">
              <a:spcBef>
                <a:spcPts val="0"/>
              </a:spcBef>
              <a:buFont typeface="Wingdings" pitchFamily="2" charset="2"/>
              <a:buChar char="Ø"/>
            </a:pPr>
            <a:r>
              <a:rPr lang="el-GR" b="1" dirty="0" smtClean="0">
                <a:latin typeface="Arial" pitchFamily="34" charset="0"/>
                <a:cs typeface="Arial" pitchFamily="34" charset="0"/>
              </a:rPr>
              <a:t>Αναβάθμιση Συνολικής Εγκατάστασης</a:t>
            </a:r>
            <a:r>
              <a:rPr lang="el-GR" dirty="0" smtClean="0">
                <a:latin typeface="Arial" pitchFamily="34" charset="0"/>
                <a:cs typeface="Arial" pitchFamily="34" charset="0"/>
              </a:rPr>
              <a:t> </a:t>
            </a:r>
          </a:p>
          <a:p>
            <a:pPr marL="360363" indent="-273050" algn="just">
              <a:spcBef>
                <a:spcPts val="0"/>
              </a:spcBef>
              <a:buNone/>
            </a:pPr>
            <a:r>
              <a:rPr lang="el-GR" dirty="0" smtClean="0">
                <a:latin typeface="Arial" pitchFamily="34" charset="0"/>
                <a:cs typeface="Arial" pitchFamily="34" charset="0"/>
              </a:rPr>
              <a:t>	(</a:t>
            </a:r>
            <a:r>
              <a:rPr lang="en-GB" dirty="0" smtClean="0">
                <a:latin typeface="Arial" pitchFamily="34" charset="0"/>
                <a:cs typeface="Arial" pitchFamily="34" charset="0"/>
              </a:rPr>
              <a:t>whole building approach)</a:t>
            </a:r>
            <a:endParaRPr lang="el-GR" dirty="0" smtClean="0">
              <a:latin typeface="Arial" pitchFamily="34" charset="0"/>
              <a:cs typeface="Arial" pitchFamily="34" charset="0"/>
            </a:endParaRPr>
          </a:p>
          <a:p>
            <a:pPr marL="360363" indent="-273050" algn="just">
              <a:spcBef>
                <a:spcPts val="0"/>
              </a:spcBef>
              <a:buFont typeface="Wingdings" pitchFamily="2" charset="2"/>
              <a:buChar char="Ø"/>
            </a:pPr>
            <a:r>
              <a:rPr lang="el-GR" b="1" dirty="0" smtClean="0">
                <a:latin typeface="Arial" pitchFamily="34" charset="0"/>
                <a:cs typeface="Arial" pitchFamily="34" charset="0"/>
              </a:rPr>
              <a:t>Επιλεκτική Αναβάθμιση</a:t>
            </a:r>
            <a:endParaRPr lang="el-GR" b="1" dirty="0" smtClean="0">
              <a:latin typeface="Arial" pitchFamily="34" charset="0"/>
              <a:cs typeface="Arial" pitchFamily="34" charset="0"/>
            </a:endParaRPr>
          </a:p>
          <a:p>
            <a:pPr marL="360363" indent="-273050" algn="just">
              <a:spcBef>
                <a:spcPts val="0"/>
              </a:spcBef>
              <a:buNone/>
            </a:pPr>
            <a:r>
              <a:rPr lang="el-GR" dirty="0" smtClean="0">
                <a:latin typeface="Arial" pitchFamily="34" charset="0"/>
                <a:cs typeface="Arial" pitchFamily="34" charset="0"/>
              </a:rPr>
              <a:t>	Σε επιλεγμένα επιμέρους συστήματα της κτιριακής εγκατάστασης (π.χ. φωτισμός, κλιματισμός)</a:t>
            </a:r>
          </a:p>
          <a:p>
            <a:pPr marL="360363" indent="-273050" algn="just">
              <a:spcBef>
                <a:spcPts val="0"/>
              </a:spcBef>
              <a:buFont typeface="Wingdings" pitchFamily="2" charset="2"/>
              <a:buChar char="Ø"/>
            </a:pPr>
            <a:r>
              <a:rPr lang="el-GR" b="1" dirty="0" smtClean="0">
                <a:latin typeface="Arial" pitchFamily="34" charset="0"/>
                <a:cs typeface="Arial" pitchFamily="34" charset="0"/>
              </a:rPr>
              <a:t>Απομονωμένη Αναβάθμιση</a:t>
            </a:r>
          </a:p>
          <a:p>
            <a:pPr marL="360363" indent="-273050" algn="just">
              <a:spcBef>
                <a:spcPts val="0"/>
              </a:spcBef>
              <a:buNone/>
            </a:pPr>
            <a:r>
              <a:rPr lang="el-GR" dirty="0" smtClean="0">
                <a:latin typeface="Arial" pitchFamily="34" charset="0"/>
                <a:cs typeface="Arial" pitchFamily="34" charset="0"/>
              </a:rPr>
              <a:t>	Σε επιλεγμένα επιμέρους συστήματα της κτιριακής εγκατάστασης σε συνδυασμό με συστήματα ανανεώσιμων πηγών ενέργειας (π.χ. φωτισμός και φωτοβολταϊκά)</a:t>
            </a:r>
          </a:p>
          <a:p>
            <a:pPr marL="360363" indent="-273050" algn="just">
              <a:spcBef>
                <a:spcPts val="0"/>
              </a:spcBef>
              <a:buFont typeface="Wingdings" pitchFamily="2" charset="2"/>
              <a:buChar char="Ø"/>
            </a:pPr>
            <a:r>
              <a:rPr lang="el-GR" b="1" dirty="0" smtClean="0">
                <a:latin typeface="Arial" pitchFamily="34" charset="0"/>
                <a:cs typeface="Arial" pitchFamily="34" charset="0"/>
              </a:rPr>
              <a:t>Βαθμονομημένη προσομοίωση</a:t>
            </a:r>
          </a:p>
          <a:p>
            <a:pPr marL="360363" indent="-273050" algn="just">
              <a:spcBef>
                <a:spcPts val="0"/>
              </a:spcBef>
              <a:buNone/>
            </a:pPr>
            <a:r>
              <a:rPr lang="el-GR" b="1" dirty="0" smtClean="0">
                <a:latin typeface="Arial" pitchFamily="34" charset="0"/>
                <a:cs typeface="Arial" pitchFamily="34" charset="0"/>
              </a:rPr>
              <a:t>	</a:t>
            </a:r>
            <a:r>
              <a:rPr lang="el-GR" dirty="0" smtClean="0">
                <a:latin typeface="Arial" pitchFamily="34" charset="0"/>
                <a:cs typeface="Arial" pitchFamily="34" charset="0"/>
              </a:rPr>
              <a:t>Σε καινούργια κτίρια με στόχο την ενεργειακή αναβάθμιση κατά </a:t>
            </a:r>
            <a:r>
              <a:rPr lang="el-GR" dirty="0" smtClean="0">
                <a:latin typeface="Arial" pitchFamily="34" charset="0"/>
                <a:cs typeface="Arial" pitchFamily="34" charset="0"/>
              </a:rPr>
              <a:t>το στάδιο ανέγερσής</a:t>
            </a:r>
            <a:r>
              <a:rPr lang="el-GR" b="1" dirty="0" smtClean="0">
                <a:latin typeface="Arial" pitchFamily="34" charset="0"/>
                <a:cs typeface="Arial" pitchFamily="34" charset="0"/>
              </a:rPr>
              <a:t> </a:t>
            </a:r>
            <a:r>
              <a:rPr lang="el-GR" dirty="0" smtClean="0">
                <a:latin typeface="Arial" pitchFamily="34" charset="0"/>
                <a:cs typeface="Arial" pitchFamily="34" charset="0"/>
              </a:rPr>
              <a:t>τους.</a:t>
            </a:r>
            <a:endParaRPr lang="en-US"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568952" cy="5472608"/>
          </a:xfrm>
        </p:spPr>
        <p:txBody>
          <a:bodyPr>
            <a:noAutofit/>
          </a:bodyPr>
          <a:lstStyle/>
          <a:p>
            <a:pPr marL="358775" indent="-358775">
              <a:buNone/>
            </a:pPr>
            <a:endParaRPr lang="el-GR" sz="3000" b="1" dirty="0" smtClean="0">
              <a:latin typeface="Arial" pitchFamily="34" charset="0"/>
              <a:cs typeface="Arial" pitchFamily="34" charset="0"/>
            </a:endParaRPr>
          </a:p>
          <a:p>
            <a:pPr marL="358775" indent="-358775">
              <a:buNone/>
            </a:pPr>
            <a:r>
              <a:rPr lang="el-GR" sz="3000" b="1" dirty="0" smtClean="0">
                <a:latin typeface="Arial" pitchFamily="34" charset="0"/>
                <a:cs typeface="Arial" pitchFamily="34" charset="0"/>
              </a:rPr>
              <a:t>Τόμος Α</a:t>
            </a:r>
          </a:p>
          <a:p>
            <a:pPr marL="358775" indent="-358775">
              <a:buNone/>
            </a:pPr>
            <a:endParaRPr lang="el-GR" sz="3000" b="1" dirty="0" smtClean="0">
              <a:latin typeface="Arial" pitchFamily="34" charset="0"/>
              <a:cs typeface="Arial" pitchFamily="34" charset="0"/>
            </a:endParaRPr>
          </a:p>
          <a:p>
            <a:pPr marL="358775" indent="-358775">
              <a:buClr>
                <a:schemeClr val="accent4">
                  <a:lumMod val="75000"/>
                </a:schemeClr>
              </a:buClr>
              <a:buSzPct val="100000"/>
              <a:buFont typeface="Wingdings" pitchFamily="2" charset="2"/>
              <a:buChar char="Ø"/>
            </a:pPr>
            <a:r>
              <a:rPr lang="el-GR" sz="3000" dirty="0" smtClean="0">
                <a:latin typeface="Arial" pitchFamily="34" charset="0"/>
                <a:cs typeface="Arial" pitchFamily="34" charset="0"/>
              </a:rPr>
              <a:t>Μέρος Ι</a:t>
            </a:r>
            <a:r>
              <a:rPr lang="en-GB" sz="3000" dirty="0" smtClean="0">
                <a:latin typeface="Arial" pitchFamily="34" charset="0"/>
                <a:cs typeface="Arial" pitchFamily="34" charset="0"/>
              </a:rPr>
              <a:t>: </a:t>
            </a:r>
            <a:r>
              <a:rPr lang="el-GR" sz="3000" dirty="0" smtClean="0">
                <a:latin typeface="Arial" pitchFamily="34" charset="0"/>
                <a:cs typeface="Arial" pitchFamily="34" charset="0"/>
              </a:rPr>
              <a:t>Οδηγίες προς τους Οικονομικούς Φορείς</a:t>
            </a:r>
          </a:p>
          <a:p>
            <a:pPr marL="358775" indent="-358775">
              <a:buClr>
                <a:schemeClr val="accent4">
                  <a:lumMod val="75000"/>
                </a:schemeClr>
              </a:buClr>
              <a:buSzPct val="100000"/>
              <a:buNone/>
            </a:pPr>
            <a:endParaRPr lang="el-GR" sz="3000" dirty="0" smtClean="0">
              <a:latin typeface="Arial" pitchFamily="34" charset="0"/>
              <a:cs typeface="Arial" pitchFamily="34" charset="0"/>
            </a:endParaRPr>
          </a:p>
          <a:p>
            <a:pPr marL="358775" indent="-358775">
              <a:buClr>
                <a:schemeClr val="accent4">
                  <a:lumMod val="75000"/>
                </a:schemeClr>
              </a:buClr>
              <a:buSzPct val="100000"/>
              <a:buFont typeface="Wingdings" pitchFamily="2" charset="2"/>
              <a:buChar char="Ø"/>
            </a:pPr>
            <a:r>
              <a:rPr lang="el-GR" sz="3000" dirty="0" smtClean="0">
                <a:latin typeface="Arial" pitchFamily="34" charset="0"/>
                <a:cs typeface="Arial" pitchFamily="34" charset="0"/>
              </a:rPr>
              <a:t>Μέρος ΙΙ</a:t>
            </a:r>
            <a:r>
              <a:rPr lang="en-GB" sz="3000" dirty="0" smtClean="0">
                <a:latin typeface="Arial" pitchFamily="34" charset="0"/>
                <a:cs typeface="Arial" pitchFamily="34" charset="0"/>
              </a:rPr>
              <a:t>: </a:t>
            </a:r>
            <a:r>
              <a:rPr lang="el-GR" sz="3000" dirty="0" smtClean="0">
                <a:latin typeface="Arial" pitchFamily="34" charset="0"/>
                <a:cs typeface="Arial" pitchFamily="34" charset="0"/>
              </a:rPr>
              <a:t>Βασικά Στοιχεία Διαγωνισμού και Έντυπα Υποβολής Προσφοράς</a:t>
            </a:r>
          </a:p>
          <a:p>
            <a:pPr marL="358775" indent="-358775">
              <a:buClr>
                <a:schemeClr val="accent4">
                  <a:lumMod val="75000"/>
                </a:schemeClr>
              </a:buClr>
              <a:buSzPct val="100000"/>
              <a:buNone/>
            </a:pPr>
            <a:endParaRPr lang="el-GR" sz="3000" dirty="0" smtClean="0">
              <a:latin typeface="Arial" pitchFamily="34" charset="0"/>
              <a:cs typeface="Arial" pitchFamily="34" charset="0"/>
            </a:endParaRPr>
          </a:p>
          <a:p>
            <a:pPr marL="358775" indent="-358775">
              <a:buNone/>
            </a:pPr>
            <a:r>
              <a:rPr lang="en-GB" sz="30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Πρότυπα Έγγραφα Διαγωνισμού</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568952" cy="5472608"/>
          </a:xfrm>
        </p:spPr>
        <p:txBody>
          <a:bodyPr>
            <a:noAutofit/>
          </a:bodyPr>
          <a:lstStyle/>
          <a:p>
            <a:pPr marL="358775" indent="-358775">
              <a:buNone/>
            </a:pPr>
            <a:r>
              <a:rPr lang="el-GR" sz="3000" b="1" dirty="0" smtClean="0">
                <a:latin typeface="Arial" pitchFamily="34" charset="0"/>
                <a:cs typeface="Arial" pitchFamily="34" charset="0"/>
              </a:rPr>
              <a:t>Τόμος Β</a:t>
            </a:r>
          </a:p>
          <a:p>
            <a:pPr marL="358775" indent="-358775">
              <a:buNone/>
            </a:pPr>
            <a:endParaRPr lang="el-GR" sz="3000" b="1" dirty="0" smtClean="0">
              <a:latin typeface="Arial" pitchFamily="34" charset="0"/>
              <a:cs typeface="Arial" pitchFamily="34" charset="0"/>
            </a:endParaRPr>
          </a:p>
          <a:p>
            <a:pPr marL="358775" indent="-358775">
              <a:buClr>
                <a:schemeClr val="accent4">
                  <a:lumMod val="75000"/>
                </a:schemeClr>
              </a:buClr>
              <a:buSzPct val="100000"/>
              <a:buFont typeface="Wingdings" pitchFamily="2" charset="2"/>
              <a:buChar char="Ø"/>
            </a:pPr>
            <a:r>
              <a:rPr lang="el-GR" sz="3000" dirty="0" smtClean="0">
                <a:latin typeface="Arial" pitchFamily="34" charset="0"/>
                <a:cs typeface="Arial" pitchFamily="34" charset="0"/>
              </a:rPr>
              <a:t>Συμφωνία</a:t>
            </a:r>
          </a:p>
          <a:p>
            <a:pPr marL="358775" indent="-358775">
              <a:buClr>
                <a:schemeClr val="accent4">
                  <a:lumMod val="75000"/>
                </a:schemeClr>
              </a:buClr>
              <a:buSzPct val="100000"/>
              <a:buFont typeface="Wingdings" pitchFamily="2" charset="2"/>
              <a:buChar char="Ø"/>
            </a:pPr>
            <a:endParaRPr lang="el-GR" sz="3000" dirty="0" smtClean="0">
              <a:latin typeface="Arial" pitchFamily="34" charset="0"/>
              <a:cs typeface="Arial" pitchFamily="34" charset="0"/>
            </a:endParaRPr>
          </a:p>
          <a:p>
            <a:pPr marL="358775" indent="-358775">
              <a:buClr>
                <a:schemeClr val="accent4">
                  <a:lumMod val="75000"/>
                </a:schemeClr>
              </a:buClr>
              <a:buSzPct val="100000"/>
              <a:buFont typeface="Wingdings" pitchFamily="2" charset="2"/>
              <a:buChar char="Ø"/>
            </a:pPr>
            <a:r>
              <a:rPr lang="el-GR" sz="3000" dirty="0" smtClean="0">
                <a:latin typeface="Arial" pitchFamily="34" charset="0"/>
                <a:cs typeface="Arial" pitchFamily="34" charset="0"/>
              </a:rPr>
              <a:t>Μέρος Ι</a:t>
            </a:r>
            <a:r>
              <a:rPr lang="en-GB" sz="3000" dirty="0" smtClean="0">
                <a:latin typeface="Arial" pitchFamily="34" charset="0"/>
                <a:cs typeface="Arial" pitchFamily="34" charset="0"/>
              </a:rPr>
              <a:t>: </a:t>
            </a:r>
            <a:r>
              <a:rPr lang="el-GR" sz="3000" dirty="0" smtClean="0">
                <a:latin typeface="Arial" pitchFamily="34" charset="0"/>
                <a:cs typeface="Arial" pitchFamily="34" charset="0"/>
              </a:rPr>
              <a:t>Ειδικοί Όροι Σύμβασης</a:t>
            </a:r>
          </a:p>
          <a:p>
            <a:pPr marL="358775" indent="-358775">
              <a:buClr>
                <a:schemeClr val="accent4">
                  <a:lumMod val="75000"/>
                </a:schemeClr>
              </a:buClr>
              <a:buSzPct val="100000"/>
              <a:buFont typeface="Wingdings" pitchFamily="2" charset="2"/>
              <a:buChar char="Ø"/>
            </a:pPr>
            <a:endParaRPr lang="el-GR" sz="3000" dirty="0" smtClean="0">
              <a:latin typeface="Arial" pitchFamily="34" charset="0"/>
              <a:cs typeface="Arial" pitchFamily="34" charset="0"/>
            </a:endParaRPr>
          </a:p>
          <a:p>
            <a:pPr marL="358775" indent="-358775">
              <a:buClr>
                <a:schemeClr val="accent4">
                  <a:lumMod val="75000"/>
                </a:schemeClr>
              </a:buClr>
              <a:buSzPct val="100000"/>
              <a:buFont typeface="Wingdings" pitchFamily="2" charset="2"/>
              <a:buChar char="Ø"/>
            </a:pPr>
            <a:r>
              <a:rPr lang="el-GR" sz="3000" dirty="0" smtClean="0">
                <a:latin typeface="Arial" pitchFamily="34" charset="0"/>
                <a:cs typeface="Arial" pitchFamily="34" charset="0"/>
              </a:rPr>
              <a:t>Μέρος ΙΙ</a:t>
            </a:r>
            <a:r>
              <a:rPr lang="en-GB" sz="3000" dirty="0" smtClean="0">
                <a:latin typeface="Arial" pitchFamily="34" charset="0"/>
                <a:cs typeface="Arial" pitchFamily="34" charset="0"/>
              </a:rPr>
              <a:t>: </a:t>
            </a:r>
            <a:r>
              <a:rPr lang="el-GR" sz="3000" dirty="0" smtClean="0">
                <a:latin typeface="Arial" pitchFamily="34" charset="0"/>
                <a:cs typeface="Arial" pitchFamily="34" charset="0"/>
              </a:rPr>
              <a:t>Γενικοί Όροι Σύμβασης</a:t>
            </a:r>
          </a:p>
          <a:p>
            <a:pPr marL="358775" indent="-358775">
              <a:buClr>
                <a:schemeClr val="accent4">
                  <a:lumMod val="75000"/>
                </a:schemeClr>
              </a:buClr>
              <a:buSzPct val="100000"/>
              <a:buNone/>
            </a:pPr>
            <a:endParaRPr lang="el-GR" sz="3000" dirty="0" smtClean="0">
              <a:latin typeface="Arial" pitchFamily="34" charset="0"/>
              <a:cs typeface="Arial" pitchFamily="34" charset="0"/>
            </a:endParaRPr>
          </a:p>
          <a:p>
            <a:pPr marL="358775" indent="-358775">
              <a:buClr>
                <a:schemeClr val="accent4">
                  <a:lumMod val="75000"/>
                </a:schemeClr>
              </a:buClr>
              <a:buSzPct val="100000"/>
              <a:buFont typeface="Wingdings" pitchFamily="2" charset="2"/>
              <a:buChar char="Ø"/>
            </a:pPr>
            <a:r>
              <a:rPr lang="el-GR" sz="3000" dirty="0" smtClean="0">
                <a:latin typeface="Arial" pitchFamily="34" charset="0"/>
                <a:cs typeface="Arial" pitchFamily="34" charset="0"/>
              </a:rPr>
              <a:t>Μέρος ΙΙΙ</a:t>
            </a:r>
            <a:r>
              <a:rPr lang="en-GB" sz="3000" dirty="0" smtClean="0">
                <a:latin typeface="Arial" pitchFamily="34" charset="0"/>
                <a:cs typeface="Arial" pitchFamily="34" charset="0"/>
              </a:rPr>
              <a:t>: </a:t>
            </a:r>
            <a:r>
              <a:rPr lang="el-GR" sz="3000" dirty="0" smtClean="0">
                <a:latin typeface="Arial" pitchFamily="34" charset="0"/>
                <a:cs typeface="Arial" pitchFamily="34" charset="0"/>
              </a:rPr>
              <a:t>Απαιτήσεις Εργοδότη</a:t>
            </a:r>
          </a:p>
          <a:p>
            <a:pPr marL="358775" indent="-358775">
              <a:buClr>
                <a:schemeClr val="accent4">
                  <a:lumMod val="75000"/>
                </a:schemeClr>
              </a:buClr>
              <a:buSzPct val="100000"/>
              <a:buNone/>
            </a:pPr>
            <a:endParaRPr lang="el-GR" sz="3000" dirty="0" smtClean="0">
              <a:latin typeface="Arial" pitchFamily="34" charset="0"/>
              <a:cs typeface="Arial" pitchFamily="34" charset="0"/>
            </a:endParaRPr>
          </a:p>
          <a:p>
            <a:pPr marL="358775" indent="-358775">
              <a:buNone/>
            </a:pPr>
            <a:r>
              <a:rPr lang="en-GB" sz="30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Πρότυπα Έγγραφα Διαγωνισμού</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568952" cy="5472608"/>
          </a:xfrm>
        </p:spPr>
        <p:txBody>
          <a:bodyPr>
            <a:noAutofit/>
          </a:bodyPr>
          <a:lstStyle/>
          <a:p>
            <a:pPr>
              <a:buNone/>
            </a:pPr>
            <a:r>
              <a:rPr lang="el-GR" sz="2800" b="1" u="sng" dirty="0" smtClean="0">
                <a:latin typeface="Arial" pitchFamily="34" charset="0"/>
                <a:cs typeface="Arial" pitchFamily="34" charset="0"/>
              </a:rPr>
              <a:t>Βασικές Αρχές</a:t>
            </a:r>
          </a:p>
          <a:p>
            <a:pPr>
              <a:buFont typeface="Wingdings" pitchFamily="2" charset="2"/>
              <a:buChar char="Ø"/>
            </a:pPr>
            <a:r>
              <a:rPr lang="el-GR" sz="2800" b="1" dirty="0" smtClean="0">
                <a:latin typeface="Arial" pitchFamily="34" charset="0"/>
                <a:cs typeface="Arial" pitchFamily="34" charset="0"/>
              </a:rPr>
              <a:t>Προκήρυξη Διαγωνισμού με ανοικτή διαδικασία</a:t>
            </a:r>
          </a:p>
          <a:p>
            <a:pPr>
              <a:buNone/>
            </a:pPr>
            <a:endParaRPr lang="el-GR" sz="1100" b="1" u="sng" dirty="0" smtClean="0">
              <a:latin typeface="Arial" pitchFamily="34" charset="0"/>
              <a:cs typeface="Arial" pitchFamily="34" charset="0"/>
            </a:endParaRPr>
          </a:p>
          <a:p>
            <a:pPr>
              <a:buFont typeface="Wingdings" pitchFamily="2" charset="2"/>
              <a:buChar char="Ø"/>
            </a:pPr>
            <a:r>
              <a:rPr lang="el-GR" sz="2800" b="1" dirty="0" smtClean="0">
                <a:latin typeface="Arial" pitchFamily="34" charset="0"/>
                <a:cs typeface="Arial" pitchFamily="34" charset="0"/>
              </a:rPr>
              <a:t>Κριτήριο Ανάθεσης </a:t>
            </a:r>
          </a:p>
          <a:p>
            <a:pPr>
              <a:buNone/>
            </a:pPr>
            <a:r>
              <a:rPr lang="el-GR" sz="2800" b="1" dirty="0" smtClean="0">
                <a:latin typeface="Arial" pitchFamily="34" charset="0"/>
                <a:cs typeface="Arial" pitchFamily="34" charset="0"/>
              </a:rPr>
              <a:t>	</a:t>
            </a:r>
            <a:r>
              <a:rPr lang="el-GR" sz="2800" dirty="0" smtClean="0">
                <a:latin typeface="Arial" pitchFamily="34" charset="0"/>
                <a:cs typeface="Arial" pitchFamily="34" charset="0"/>
              </a:rPr>
              <a:t>«η πλέον οικονομικά συμφέρουσα προσφορά»</a:t>
            </a:r>
          </a:p>
          <a:p>
            <a:pPr>
              <a:buNone/>
            </a:pPr>
            <a:endParaRPr lang="el-GR" sz="1100" b="1" u="sng" dirty="0" smtClean="0">
              <a:latin typeface="Arial" pitchFamily="34" charset="0"/>
              <a:cs typeface="Arial" pitchFamily="34" charset="0"/>
            </a:endParaRPr>
          </a:p>
          <a:p>
            <a:pPr>
              <a:buFont typeface="Wingdings" pitchFamily="2" charset="2"/>
              <a:buChar char="Ø"/>
            </a:pPr>
            <a:r>
              <a:rPr lang="el-GR" sz="2800" b="1" dirty="0" smtClean="0">
                <a:latin typeface="Arial" pitchFamily="34" charset="0"/>
                <a:cs typeface="Arial" pitchFamily="34" charset="0"/>
              </a:rPr>
              <a:t>Κριτήρια Συμμετοχής</a:t>
            </a:r>
          </a:p>
          <a:p>
            <a:pPr>
              <a:buNone/>
            </a:pPr>
            <a:r>
              <a:rPr lang="el-GR" sz="2800" dirty="0" smtClean="0">
                <a:latin typeface="Arial" pitchFamily="34" charset="0"/>
                <a:cs typeface="Arial" pitchFamily="34" charset="0"/>
              </a:rPr>
              <a:t>	Θα είναι σε μορφή </a:t>
            </a:r>
            <a:r>
              <a:rPr lang="en-GB" sz="2800" dirty="0" smtClean="0">
                <a:latin typeface="Arial" pitchFamily="34" charset="0"/>
                <a:cs typeface="Arial" pitchFamily="34" charset="0"/>
              </a:rPr>
              <a:t>pass/fail.</a:t>
            </a:r>
          </a:p>
          <a:p>
            <a:pPr>
              <a:buNone/>
            </a:pPr>
            <a:endParaRPr lang="en-GB" sz="1100" dirty="0" smtClean="0">
              <a:latin typeface="Arial" pitchFamily="34" charset="0"/>
              <a:cs typeface="Arial" pitchFamily="34" charset="0"/>
            </a:endParaRPr>
          </a:p>
          <a:p>
            <a:pPr>
              <a:buFont typeface="Wingdings" pitchFamily="2" charset="2"/>
              <a:buChar char="Ø"/>
            </a:pPr>
            <a:r>
              <a:rPr lang="el-GR" sz="2800" b="1" dirty="0" smtClean="0">
                <a:latin typeface="Arial" pitchFamily="34" charset="0"/>
                <a:cs typeface="Arial" pitchFamily="34" charset="0"/>
              </a:rPr>
              <a:t>Τεχνικά και Οικονομικά Κριτήρια</a:t>
            </a:r>
          </a:p>
          <a:p>
            <a:pPr>
              <a:buNone/>
            </a:pPr>
            <a:r>
              <a:rPr lang="el-GR" sz="2800" dirty="0" smtClean="0">
                <a:latin typeface="Arial" pitchFamily="34" charset="0"/>
                <a:cs typeface="Arial" pitchFamily="34" charset="0"/>
              </a:rPr>
              <a:t>	Καθορισμός βαθμολογίας όλων των κριτηρίων τεχνικών και οικονομικών. </a:t>
            </a:r>
            <a:endParaRPr lang="en-US" sz="2800" b="1" u="sng"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Πρότυπα Έγγραφα Διαγωνισμού</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400600"/>
          </a:xfrm>
        </p:spPr>
        <p:txBody>
          <a:bodyPr>
            <a:normAutofit/>
          </a:bodyPr>
          <a:lstStyle/>
          <a:p>
            <a:pPr marL="360363" indent="-273050" algn="just">
              <a:buFont typeface="Wingdings" pitchFamily="2" charset="2"/>
              <a:buChar char="Ø"/>
            </a:pPr>
            <a:endParaRPr lang="el-GR" sz="3200" b="1" dirty="0" smtClean="0">
              <a:latin typeface="Arial" pitchFamily="34" charset="0"/>
              <a:cs typeface="Arial" pitchFamily="34" charset="0"/>
            </a:endParaRPr>
          </a:p>
          <a:p>
            <a:pPr marL="360363" indent="-273050" algn="just">
              <a:buFont typeface="Wingdings" pitchFamily="2" charset="2"/>
              <a:buChar char="Ø"/>
            </a:pPr>
            <a:r>
              <a:rPr lang="el-GR" sz="3200" b="1" dirty="0" smtClean="0">
                <a:latin typeface="Arial" pitchFamily="34" charset="0"/>
                <a:cs typeface="Arial" pitchFamily="34" charset="0"/>
              </a:rPr>
              <a:t>Φυσικά ή νομικά πρόσωπα </a:t>
            </a:r>
            <a:r>
              <a:rPr lang="el-GR" sz="3200" dirty="0" smtClean="0">
                <a:latin typeface="Arial" pitchFamily="34" charset="0"/>
                <a:cs typeface="Arial" pitchFamily="34" charset="0"/>
              </a:rPr>
              <a:t>(δημοσίου ή ιδιωτικού δικαίου) </a:t>
            </a:r>
          </a:p>
          <a:p>
            <a:pPr marL="360363" indent="-273050" algn="just">
              <a:buNone/>
            </a:pPr>
            <a:endParaRPr lang="el-GR" sz="3200" dirty="0" smtClean="0">
              <a:latin typeface="Arial" pitchFamily="34" charset="0"/>
              <a:cs typeface="Arial" pitchFamily="34" charset="0"/>
            </a:endParaRPr>
          </a:p>
          <a:p>
            <a:pPr marL="360363" indent="-273050" algn="ctr">
              <a:buNone/>
            </a:pPr>
            <a:r>
              <a:rPr lang="el-GR" sz="3200" b="1" dirty="0" smtClean="0">
                <a:latin typeface="Arial" pitchFamily="34" charset="0"/>
                <a:cs typeface="Arial" pitchFamily="34" charset="0"/>
              </a:rPr>
              <a:t>ή </a:t>
            </a:r>
          </a:p>
          <a:p>
            <a:pPr marL="360363" indent="-273050" algn="ctr">
              <a:buNone/>
            </a:pPr>
            <a:endParaRPr lang="en-US" sz="3200" b="1" dirty="0">
              <a:latin typeface="Arial" pitchFamily="34" charset="0"/>
              <a:cs typeface="Arial" pitchFamily="34" charset="0"/>
            </a:endParaRPr>
          </a:p>
          <a:p>
            <a:pPr marL="360363" indent="-273050" algn="just">
              <a:buFont typeface="Wingdings" pitchFamily="2" charset="2"/>
              <a:buChar char="Ø"/>
            </a:pPr>
            <a:r>
              <a:rPr lang="el-GR" sz="3200" b="1" dirty="0" smtClean="0">
                <a:latin typeface="Arial" pitchFamily="34" charset="0"/>
                <a:cs typeface="Arial" pitchFamily="34" charset="0"/>
              </a:rPr>
              <a:t>Κοινοπραξίες φυσικών ή/και νομικών προσώπων</a:t>
            </a:r>
            <a:r>
              <a:rPr lang="el-GR" sz="3200" dirty="0" smtClean="0">
                <a:latin typeface="Arial" pitchFamily="34" charset="0"/>
                <a:cs typeface="Arial" pitchFamily="34" charset="0"/>
              </a:rPr>
              <a:t> </a:t>
            </a:r>
            <a:endParaRPr lang="en-GB" sz="3200" dirty="0" smtClean="0">
              <a:latin typeface="Arial" pitchFamily="34" charset="0"/>
              <a:cs typeface="Arial" pitchFamily="34" charset="0"/>
            </a:endParaRPr>
          </a:p>
          <a:p>
            <a:pPr marL="360363" indent="-273050" algn="just">
              <a:buFont typeface="Wingdings" pitchFamily="2" charset="2"/>
              <a:buChar char="Ø"/>
            </a:pPr>
            <a:endParaRPr lang="en-GB" sz="1200" dirty="0" smtClean="0">
              <a:latin typeface="Arial" pitchFamily="34" charset="0"/>
              <a:cs typeface="Arial" pitchFamily="34" charset="0"/>
            </a:endParaRPr>
          </a:p>
          <a:p>
            <a:pPr marL="360363" indent="-273050" algn="just">
              <a:buNone/>
            </a:pPr>
            <a:r>
              <a:rPr lang="el-GR"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3" name="Title 2"/>
          <p:cNvSpPr>
            <a:spLocks noGrp="1"/>
          </p:cNvSpPr>
          <p:nvPr>
            <p:ph type="title"/>
          </p:nvPr>
        </p:nvSpPr>
        <p:spPr>
          <a:xfrm>
            <a:off x="457200" y="274638"/>
            <a:ext cx="8229600" cy="778098"/>
          </a:xfrm>
        </p:spPr>
        <p:txBody>
          <a:bodyPr>
            <a:normAutofit/>
          </a:bodyPr>
          <a:lstStyle/>
          <a:p>
            <a:r>
              <a:rPr lang="el-GR" sz="3600" dirty="0" smtClean="0">
                <a:solidFill>
                  <a:srgbClr val="002060"/>
                </a:solidFill>
                <a:latin typeface="Arial" pitchFamily="34" charset="0"/>
                <a:cs typeface="Arial" pitchFamily="34" charset="0"/>
              </a:rPr>
              <a:t>Δικαίωμα Συμμετοχής (ΤΟΜΟΣ Α)</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968552"/>
          </a:xfrm>
        </p:spPr>
        <p:txBody>
          <a:bodyPr>
            <a:normAutofit/>
          </a:bodyPr>
          <a:lstStyle/>
          <a:p>
            <a:pPr marL="0" indent="0">
              <a:buNone/>
            </a:pPr>
            <a:r>
              <a:rPr lang="el-GR" sz="3000" b="1" u="sng" dirty="0" smtClean="0">
                <a:latin typeface="Arial" pitchFamily="34" charset="0"/>
                <a:cs typeface="Arial" pitchFamily="34" charset="0"/>
              </a:rPr>
              <a:t>Περιεχόμενα Παρουσίασης</a:t>
            </a:r>
          </a:p>
          <a:p>
            <a:pPr marL="0" indent="0">
              <a:buNone/>
            </a:pPr>
            <a:endParaRPr lang="el-GR" sz="3000" b="1" dirty="0" smtClean="0">
              <a:latin typeface="Arial" pitchFamily="34" charset="0"/>
              <a:cs typeface="Arial" pitchFamily="34" charset="0"/>
            </a:endParaRPr>
          </a:p>
          <a:p>
            <a:pPr marL="0" indent="0">
              <a:buNone/>
            </a:pPr>
            <a:r>
              <a:rPr lang="el-GR" sz="3000" b="1" dirty="0" smtClean="0">
                <a:latin typeface="Arial" pitchFamily="34" charset="0"/>
                <a:cs typeface="Arial" pitchFamily="34" charset="0"/>
              </a:rPr>
              <a:t>Α. </a:t>
            </a:r>
            <a:r>
              <a:rPr lang="el-GR" sz="3000" b="1" dirty="0" smtClean="0">
                <a:latin typeface="Arial" pitchFamily="34" charset="0"/>
                <a:cs typeface="Arial" pitchFamily="34" charset="0"/>
              </a:rPr>
              <a:t>Νομοθε</a:t>
            </a:r>
            <a:r>
              <a:rPr lang="el-GR" sz="3000" b="1" dirty="0" smtClean="0">
                <a:latin typeface="Arial" pitchFamily="34" charset="0"/>
                <a:cs typeface="Arial" pitchFamily="34" charset="0"/>
              </a:rPr>
              <a:t>τικό Πλαίσιο</a:t>
            </a:r>
            <a:endParaRPr lang="el-GR" sz="3000" b="1" dirty="0" smtClean="0">
              <a:latin typeface="Arial" pitchFamily="34" charset="0"/>
              <a:cs typeface="Arial" pitchFamily="34" charset="0"/>
            </a:endParaRPr>
          </a:p>
          <a:p>
            <a:pPr marL="0" indent="0">
              <a:buNone/>
            </a:pPr>
            <a:endParaRPr lang="el-GR" sz="3000" b="1" dirty="0" smtClean="0">
              <a:latin typeface="Arial" pitchFamily="34" charset="0"/>
              <a:cs typeface="Arial" pitchFamily="34" charset="0"/>
            </a:endParaRPr>
          </a:p>
          <a:p>
            <a:pPr marL="0" indent="0">
              <a:buNone/>
            </a:pPr>
            <a:r>
              <a:rPr lang="el-GR" sz="3000" b="1" dirty="0" smtClean="0">
                <a:latin typeface="Arial" pitchFamily="34" charset="0"/>
                <a:cs typeface="Arial" pitchFamily="34" charset="0"/>
              </a:rPr>
              <a:t>Β. Συμβάσεις Ενεργειακής Απόδοσης</a:t>
            </a:r>
          </a:p>
          <a:p>
            <a:pPr marL="271463" indent="-271463">
              <a:buFont typeface="Wingdings" pitchFamily="2" charset="2"/>
              <a:buChar char="Ø"/>
            </a:pPr>
            <a:r>
              <a:rPr lang="el-GR" sz="3000" dirty="0" smtClean="0">
                <a:latin typeface="Arial" pitchFamily="34" charset="0"/>
                <a:cs typeface="Arial" pitchFamily="34" charset="0"/>
              </a:rPr>
              <a:t>Ορισμός </a:t>
            </a:r>
          </a:p>
          <a:p>
            <a:pPr marL="271463" indent="-271463">
              <a:buFont typeface="Wingdings" pitchFamily="2" charset="2"/>
              <a:buChar char="Ø"/>
            </a:pPr>
            <a:r>
              <a:rPr lang="el-GR" sz="3000" dirty="0" smtClean="0">
                <a:latin typeface="Arial" pitchFamily="34" charset="0"/>
                <a:cs typeface="Arial" pitchFamily="34" charset="0"/>
              </a:rPr>
              <a:t>Στόχοι </a:t>
            </a:r>
          </a:p>
          <a:p>
            <a:pPr marL="271463" indent="-271463">
              <a:buFont typeface="Wingdings" pitchFamily="2" charset="2"/>
              <a:buChar char="Ø"/>
            </a:pPr>
            <a:r>
              <a:rPr lang="el-GR" sz="3000" dirty="0" smtClean="0">
                <a:latin typeface="Arial" pitchFamily="34" charset="0"/>
                <a:cs typeface="Arial" pitchFamily="34" charset="0"/>
              </a:rPr>
              <a:t>Μέθοδοι Υλοποίησης και Εφαρμογές </a:t>
            </a:r>
          </a:p>
          <a:p>
            <a:pPr marL="0" indent="0">
              <a:buNone/>
            </a:pPr>
            <a:endParaRPr lang="el-GR" sz="3000" b="1" dirty="0" smtClean="0">
              <a:latin typeface="Arial" pitchFamily="34" charset="0"/>
              <a:cs typeface="Arial" pitchFamily="34" charset="0"/>
            </a:endParaRPr>
          </a:p>
          <a:p>
            <a:pPr marL="0" indent="0">
              <a:buNone/>
            </a:pPr>
            <a:endParaRPr lang="el-GR" sz="3000" b="1" dirty="0" smtClean="0">
              <a:latin typeface="Arial" pitchFamily="34" charset="0"/>
              <a:cs typeface="Arial" pitchFamily="34" charset="0"/>
            </a:endParaRPr>
          </a:p>
          <a:p>
            <a:pPr marL="271463" indent="-271463">
              <a:buFont typeface="Wingdings" pitchFamily="2" charset="2"/>
              <a:buChar char="Ø"/>
            </a:pPr>
            <a:endParaRPr lang="el-GR"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16024"/>
          </a:xfrm>
        </p:spPr>
        <p:txBody>
          <a:bodyPr>
            <a:normAutofit/>
          </a:bodyPr>
          <a:lstStyle/>
          <a:p>
            <a:pPr marL="109728" indent="0">
              <a:buNone/>
            </a:pPr>
            <a:endParaRPr lang="el-GR" sz="2800" b="1" u="sng" dirty="0" smtClean="0">
              <a:latin typeface="Arial" pitchFamily="34" charset="0"/>
              <a:cs typeface="Arial" pitchFamily="34" charset="0"/>
            </a:endParaRPr>
          </a:p>
          <a:p>
            <a:pPr>
              <a:buFont typeface="Wingdings" pitchFamily="2" charset="2"/>
              <a:buChar char="Ø"/>
            </a:pPr>
            <a:r>
              <a:rPr lang="el-GR" sz="3000" b="1" dirty="0" smtClean="0">
                <a:latin typeface="Arial" pitchFamily="34" charset="0"/>
                <a:cs typeface="Arial" pitchFamily="34" charset="0"/>
              </a:rPr>
              <a:t>Μέσος ετήσιος κύκλος εργασιών τα τελευταία τρία χρόνια</a:t>
            </a:r>
          </a:p>
          <a:p>
            <a:pPr marL="355600" indent="0">
              <a:buNone/>
            </a:pPr>
            <a:endParaRPr lang="el-GR" sz="3000" dirty="0" smtClean="0">
              <a:latin typeface="Arial" pitchFamily="34" charset="0"/>
              <a:cs typeface="Arial" pitchFamily="34" charset="0"/>
            </a:endParaRPr>
          </a:p>
          <a:p>
            <a:pPr marL="355600" indent="0">
              <a:buNone/>
            </a:pPr>
            <a:r>
              <a:rPr lang="el-GR" sz="3000" dirty="0" smtClean="0">
                <a:latin typeface="Arial" pitchFamily="34" charset="0"/>
                <a:cs typeface="Arial" pitchFamily="34" charset="0"/>
              </a:rPr>
              <a:t>Θα καθορίζεται με βάση τις αναμενόμενες εργασίες αναβάθμισης (οικοδομικές/ ηλεκτρολογικές/ μηχανολογικές) του κάθε κτιρίου κατά περίπτωση</a:t>
            </a:r>
            <a:r>
              <a:rPr lang="el-GR" sz="2800" dirty="0" smtClean="0">
                <a:latin typeface="Arial" pitchFamily="34" charset="0"/>
                <a:cs typeface="Arial" pitchFamily="34" charset="0"/>
              </a:rPr>
              <a:t>.</a:t>
            </a:r>
          </a:p>
          <a:p>
            <a:pPr marL="109728" indent="0">
              <a:buNone/>
            </a:pPr>
            <a:endParaRPr lang="el-GR" sz="2800" u="sng" dirty="0">
              <a:latin typeface="Arial" pitchFamily="34" charset="0"/>
              <a:cs typeface="Arial" pitchFamily="34" charset="0"/>
            </a:endParaRPr>
          </a:p>
        </p:txBody>
      </p:sp>
      <p:sp>
        <p:nvSpPr>
          <p:cNvPr id="3" name="Title 2"/>
          <p:cNvSpPr>
            <a:spLocks noGrp="1"/>
          </p:cNvSpPr>
          <p:nvPr>
            <p:ph type="title"/>
          </p:nvPr>
        </p:nvSpPr>
        <p:spPr>
          <a:xfrm>
            <a:off x="457200" y="274638"/>
            <a:ext cx="8229600" cy="778098"/>
          </a:xfrm>
        </p:spPr>
        <p:txBody>
          <a:bodyPr>
            <a:normAutofit fontScale="90000"/>
          </a:bodyPr>
          <a:lstStyle/>
          <a:p>
            <a:r>
              <a:rPr lang="el-GR" sz="3600" dirty="0" smtClean="0">
                <a:solidFill>
                  <a:srgbClr val="002060"/>
                </a:solidFill>
                <a:latin typeface="Arial" pitchFamily="34" charset="0"/>
                <a:cs typeface="Arial" pitchFamily="34" charset="0"/>
              </a:rPr>
              <a:t>Χρηματοοικονομική Ικανότητα (ΤΟΜΟΣ Α)</a:t>
            </a:r>
            <a:endParaRPr lang="el-GR"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extLst>
      <p:ext uri="{BB962C8B-B14F-4D97-AF65-F5344CB8AC3E}">
        <p14:creationId xmlns="" xmlns:p14="http://schemas.microsoft.com/office/powerpoint/2010/main" val="3409049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184576"/>
          </a:xfrm>
        </p:spPr>
        <p:txBody>
          <a:bodyPr>
            <a:normAutofit fontScale="70000" lnSpcReduction="20000"/>
          </a:bodyPr>
          <a:lstStyle/>
          <a:p>
            <a:pPr marL="0" indent="0">
              <a:buNone/>
            </a:pPr>
            <a:r>
              <a:rPr lang="el-GR" sz="4300" dirty="0" smtClean="0">
                <a:latin typeface="Arial" pitchFamily="34" charset="0"/>
                <a:cs typeface="Arial" pitchFamily="34" charset="0"/>
              </a:rPr>
              <a:t>Οι Οικονομικοί Φορείς θα πρέπει</a:t>
            </a:r>
            <a:r>
              <a:rPr lang="en-GB" sz="4300" dirty="0" smtClean="0">
                <a:latin typeface="Arial" pitchFamily="34" charset="0"/>
                <a:cs typeface="Arial" pitchFamily="34" charset="0"/>
              </a:rPr>
              <a:t>:</a:t>
            </a:r>
          </a:p>
          <a:p>
            <a:pPr marL="447675" indent="-447675" algn="just" hangingPunct="0">
              <a:buNone/>
            </a:pPr>
            <a:endParaRPr lang="el-GR" sz="4300" dirty="0" smtClean="0">
              <a:latin typeface="Arial" pitchFamily="34" charset="0"/>
              <a:cs typeface="Arial" pitchFamily="34" charset="0"/>
            </a:endParaRPr>
          </a:p>
          <a:p>
            <a:pPr marL="447675" indent="-447675" algn="just" hangingPunct="0">
              <a:buFont typeface="Wingdings" pitchFamily="2" charset="2"/>
              <a:buChar char="Ø"/>
            </a:pPr>
            <a:r>
              <a:rPr lang="el-GR" sz="4300" dirty="0" smtClean="0">
                <a:latin typeface="Arial" pitchFamily="34" charset="0"/>
                <a:cs typeface="Arial" pitchFamily="34" charset="0"/>
              </a:rPr>
              <a:t>Να είναι εγγεγραμμένοι στο Μητρώο Παρόχων Ενεργειακών Υπηρεσιών και να κατέχουν ισχύουσα άδεια, σύμφωνα με τις πρόνοιες των περί της Ενεργειακής Απόδοσης κατά την Τελική Χρήση και τις Ενεργειακές Υπηρεσίες (Παρόχοι Ενεργειακών Υπηρεσιών) Κανονισμών του 2014.</a:t>
            </a:r>
          </a:p>
          <a:p>
            <a:pPr marL="447675" indent="-447675" hangingPunct="0">
              <a:buNone/>
            </a:pPr>
            <a:endParaRPr lang="en-US" sz="3400" i="1" dirty="0" smtClean="0">
              <a:latin typeface="Arial" pitchFamily="34" charset="0"/>
              <a:cs typeface="Arial" pitchFamily="34" charset="0"/>
            </a:endParaRPr>
          </a:p>
          <a:p>
            <a:pPr marL="447675" indent="-447675" algn="just" hangingPunct="0">
              <a:buFont typeface="Wingdings" pitchFamily="2" charset="2"/>
              <a:buChar char="Ø"/>
            </a:pPr>
            <a:r>
              <a:rPr lang="el-GR" sz="3400" i="1" dirty="0" smtClean="0">
                <a:latin typeface="Arial" pitchFamily="34" charset="0"/>
                <a:cs typeface="Arial" pitchFamily="34" charset="0"/>
              </a:rPr>
              <a:t>Να έχουν ολοκληρώσει κατά τα τελευταία τρία (3) έτη επιτυχώς, αριθμό Συμβάσεων Ενεργειακής Απόδοσης. (θα εφαρμοστεί σε μεταγενέστερο στάδιο).</a:t>
            </a:r>
            <a:r>
              <a:rPr lang="el-GR" sz="3400" dirty="0" smtClean="0">
                <a:latin typeface="Arial" pitchFamily="34" charset="0"/>
                <a:cs typeface="Arial" pitchFamily="34" charset="0"/>
              </a:rPr>
              <a:t>	</a:t>
            </a:r>
            <a:endParaRPr lang="en-US" sz="40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Τεχνική Ικανότητα (ΤΟΜΟΣ Α)</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35280" cy="5832648"/>
          </a:xfrm>
        </p:spPr>
        <p:txBody>
          <a:bodyPr>
            <a:noAutofit/>
          </a:bodyPr>
          <a:lstStyle/>
          <a:p>
            <a:pPr marL="0" indent="0" algn="just">
              <a:spcBef>
                <a:spcPts val="0"/>
              </a:spcBef>
              <a:buNone/>
            </a:pPr>
            <a:r>
              <a:rPr lang="el-GR" sz="2800" dirty="0" smtClean="0">
                <a:latin typeface="Arial" pitchFamily="34" charset="0"/>
                <a:cs typeface="Arial" pitchFamily="34" charset="0"/>
              </a:rPr>
              <a:t>Ανάλογα με τη φύση του έργου, δύναται να ζητηθούν τα ακόλουθα</a:t>
            </a:r>
            <a:r>
              <a:rPr lang="en-GB" sz="2800" dirty="0" smtClean="0">
                <a:latin typeface="Arial" pitchFamily="34" charset="0"/>
                <a:cs typeface="Arial" pitchFamily="34" charset="0"/>
              </a:rPr>
              <a:t>:</a:t>
            </a:r>
            <a:endParaRPr lang="el-GR" sz="2800" dirty="0" smtClean="0">
              <a:latin typeface="Arial" pitchFamily="34" charset="0"/>
              <a:cs typeface="Arial" pitchFamily="34" charset="0"/>
            </a:endParaRPr>
          </a:p>
          <a:p>
            <a:pPr marL="0" indent="0" algn="just">
              <a:spcBef>
                <a:spcPts val="0"/>
              </a:spcBef>
              <a:buNone/>
            </a:pPr>
            <a:endParaRPr lang="el-GR" sz="2800" dirty="0" smtClean="0">
              <a:latin typeface="Arial" pitchFamily="34" charset="0"/>
              <a:cs typeface="Arial" pitchFamily="34" charset="0"/>
            </a:endParaRPr>
          </a:p>
          <a:p>
            <a:pPr marL="360363" indent="-360363" algn="just" hangingPunct="0">
              <a:spcBef>
                <a:spcPts val="0"/>
              </a:spcBef>
              <a:buFont typeface="Wingdings" pitchFamily="2" charset="2"/>
              <a:buChar char="Ø"/>
            </a:pPr>
            <a:r>
              <a:rPr lang="el-GR" sz="2800" dirty="0" smtClean="0">
                <a:latin typeface="Arial" pitchFamily="34" charset="0"/>
                <a:cs typeface="Arial" pitchFamily="34" charset="0"/>
              </a:rPr>
              <a:t>Επιτυχής Υλοποίηση Συμβάσεων Μηχανολογικών ή/ και Ηλεκτρολογικών ή/ και Οικοδομικών Εγκαταστάσεων κατά τα τελευταία τρία (3) έτη. </a:t>
            </a:r>
          </a:p>
          <a:p>
            <a:pPr marL="360363" indent="-360363" algn="just" hangingPunct="0">
              <a:spcBef>
                <a:spcPts val="0"/>
              </a:spcBef>
              <a:buFont typeface="Wingdings" pitchFamily="2" charset="2"/>
              <a:buChar char="Ø"/>
            </a:pPr>
            <a:endParaRPr lang="el-GR" sz="2800" dirty="0" smtClean="0">
              <a:latin typeface="Arial" pitchFamily="34" charset="0"/>
              <a:cs typeface="Arial" pitchFamily="34" charset="0"/>
            </a:endParaRPr>
          </a:p>
          <a:p>
            <a:pPr marL="360363" indent="-360363" algn="just" hangingPunct="0">
              <a:spcBef>
                <a:spcPts val="0"/>
              </a:spcBef>
              <a:buFont typeface="Wingdings" pitchFamily="2" charset="2"/>
              <a:buChar char="Ø"/>
            </a:pPr>
            <a:r>
              <a:rPr lang="el-GR" sz="2800" dirty="0" smtClean="0">
                <a:latin typeface="Arial" pitchFamily="34" charset="0"/>
                <a:cs typeface="Arial" pitchFamily="34" charset="0"/>
              </a:rPr>
              <a:t>Επιτυχής Υλοποίηση Συμβάσεων Συντήρησης Μηχανολογικών και/ ή Ηλεκτρολογικών Εγκαταστάσεων Κτιρίων.</a:t>
            </a:r>
          </a:p>
          <a:p>
            <a:pPr marL="360363" indent="-360363" algn="just" hangingPunct="0">
              <a:spcBef>
                <a:spcPts val="0"/>
              </a:spcBef>
              <a:buNone/>
            </a:pPr>
            <a:endParaRPr lang="el-GR" sz="2800" dirty="0" smtClean="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Τεχνική Ικανότητα (ΤΟΜΟΣ Α)</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712968" cy="5832648"/>
          </a:xfrm>
        </p:spPr>
        <p:txBody>
          <a:bodyPr>
            <a:normAutofit fontScale="92500"/>
          </a:bodyPr>
          <a:lstStyle/>
          <a:p>
            <a:pPr marL="174625" indent="-174625">
              <a:lnSpc>
                <a:spcPct val="110000"/>
              </a:lnSpc>
              <a:spcBef>
                <a:spcPts val="0"/>
              </a:spcBef>
            </a:pPr>
            <a:r>
              <a:rPr lang="el-GR" sz="2400" dirty="0" smtClean="0">
                <a:latin typeface="Arial" pitchFamily="34" charset="0"/>
                <a:cs typeface="Arial" pitchFamily="34" charset="0"/>
              </a:rPr>
              <a:t>Κατοχή ισχύουσας ετήσιας </a:t>
            </a:r>
            <a:r>
              <a:rPr lang="el-GR" sz="2400" dirty="0" smtClean="0">
                <a:latin typeface="Arial" pitchFamily="34" charset="0"/>
                <a:cs typeface="Arial" pitchFamily="34" charset="0"/>
              </a:rPr>
              <a:t>άδειας </a:t>
            </a:r>
            <a:r>
              <a:rPr lang="el-GR" sz="2400" dirty="0" smtClean="0">
                <a:latin typeface="Arial" pitchFamily="34" charset="0"/>
                <a:cs typeface="Arial" pitchFamily="34" charset="0"/>
              </a:rPr>
              <a:t>που εκδίδεται δυνάμει του περί Εγγραφής και Ελέγχου Εργοληπτών Οικοδομικών και Τεχνικών Έργων Νόμου, </a:t>
            </a:r>
          </a:p>
          <a:p>
            <a:pPr marL="174625" indent="-174625">
              <a:lnSpc>
                <a:spcPct val="110000"/>
              </a:lnSpc>
              <a:spcBef>
                <a:spcPts val="0"/>
              </a:spcBef>
            </a:pPr>
            <a:r>
              <a:rPr lang="el-GR" sz="2400" dirty="0" smtClean="0">
                <a:latin typeface="Arial" pitchFamily="34" charset="0"/>
                <a:cs typeface="Arial" pitchFamily="34" charset="0"/>
              </a:rPr>
              <a:t>Κατοχή έγκυρου πιστοποιητικού εγγραφής ή έγκυρης άδειας ενασκήσεως της επιχείρησης για ανάληψη εργασιών εγκατάστασης ή/ και εργασιών συντήρησης ηλεκτρολογικού εξοπλισμού και συσκευών, σύμφωνα με τους Περί Ηλεκτρισμού Κανονισμούς </a:t>
            </a:r>
          </a:p>
          <a:p>
            <a:pPr marL="174625" indent="-174625">
              <a:lnSpc>
                <a:spcPct val="110000"/>
              </a:lnSpc>
              <a:spcBef>
                <a:spcPts val="0"/>
              </a:spcBef>
            </a:pPr>
            <a:r>
              <a:rPr lang="el-GR" sz="2400" dirty="0" smtClean="0">
                <a:latin typeface="Arial" pitchFamily="34" charset="0"/>
                <a:cs typeface="Arial" pitchFamily="34" charset="0"/>
              </a:rPr>
              <a:t>Κατοχή έγκυρου πιστοποιητικού για την εκτέλεση εργασιών εγκατάστασης και/ ή συντήρησης σταθερού εξοπλισμού ψύξης, κλιματισμού και αντλιών θερμότητας, σύμφωνα με τους περί Εκπομπών Ορισμένων Φθοριούχων Αερίων Θερμοκηπίου (Πιστοποίηση Επιχειρήσεων και Προσωπικού όσον αφορά Σταθερό Εξοπλισμό Ψύξης, Κλιματισμού και Αντλιών Θερμότητας) Κανονισμούς του 2010 (Κ.Δ.Π. 133/2010).</a:t>
            </a:r>
            <a:endParaRPr lang="en-US" sz="2400" dirty="0">
              <a:latin typeface="Arial" pitchFamily="34" charset="0"/>
              <a:cs typeface="Arial" pitchFamily="34" charset="0"/>
            </a:endParaRPr>
          </a:p>
        </p:txBody>
      </p:sp>
      <p:sp>
        <p:nvSpPr>
          <p:cNvPr id="3" name="Title 2"/>
          <p:cNvSpPr>
            <a:spLocks noGrp="1"/>
          </p:cNvSpPr>
          <p:nvPr>
            <p:ph type="title"/>
          </p:nvPr>
        </p:nvSpPr>
        <p:spPr>
          <a:xfrm>
            <a:off x="457200" y="188640"/>
            <a:ext cx="8229600" cy="648072"/>
          </a:xfrm>
        </p:spPr>
        <p:txBody>
          <a:bodyPr>
            <a:noAutofit/>
          </a:bodyPr>
          <a:lstStyle/>
          <a:p>
            <a:r>
              <a:rPr lang="el-GR" sz="3600" dirty="0" smtClean="0">
                <a:solidFill>
                  <a:srgbClr val="002060"/>
                </a:solidFill>
                <a:latin typeface="Arial" pitchFamily="34" charset="0"/>
                <a:cs typeface="Arial" pitchFamily="34" charset="0"/>
              </a:rPr>
              <a:t>Τεχνική Ικανότητα (ΤΟΜΟΣ Α)</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640960" cy="5616624"/>
          </a:xfrm>
        </p:spPr>
        <p:txBody>
          <a:bodyPr>
            <a:normAutofit/>
          </a:bodyPr>
          <a:lstStyle/>
          <a:p>
            <a:pPr marL="360363" indent="-360363" algn="just">
              <a:spcBef>
                <a:spcPts val="0"/>
              </a:spcBef>
              <a:buFont typeface="Wingdings" pitchFamily="2" charset="2"/>
              <a:buChar char="Ø"/>
            </a:pPr>
            <a:r>
              <a:rPr lang="el-GR" sz="3000" dirty="0">
                <a:latin typeface="Arial" pitchFamily="34" charset="0"/>
                <a:cs typeface="Arial" pitchFamily="34" charset="0"/>
              </a:rPr>
              <a:t>Έκθεση </a:t>
            </a:r>
            <a:r>
              <a:rPr lang="el-GR" sz="3000" dirty="0" smtClean="0">
                <a:latin typeface="Arial" pitchFamily="34" charset="0"/>
                <a:cs typeface="Arial" pitchFamily="34" charset="0"/>
              </a:rPr>
              <a:t>για </a:t>
            </a:r>
            <a:r>
              <a:rPr lang="el-GR" sz="3000" dirty="0">
                <a:latin typeface="Arial" pitchFamily="34" charset="0"/>
                <a:cs typeface="Arial" pitchFamily="34" charset="0"/>
              </a:rPr>
              <a:t>τις δραστηριότητες που περιλαμβάνονται στην Ενότητα </a:t>
            </a:r>
            <a:r>
              <a:rPr lang="el-GR" sz="3000" dirty="0" smtClean="0">
                <a:latin typeface="Arial" pitchFamily="34" charset="0"/>
                <a:cs typeface="Arial" pitchFamily="34" charset="0"/>
              </a:rPr>
              <a:t>Α των Εγγράφων και αφορούν κυρίως σε εκτίμηση </a:t>
            </a:r>
            <a:r>
              <a:rPr lang="el-GR" sz="3000" dirty="0" smtClean="0">
                <a:latin typeface="Arial" pitchFamily="34" charset="0"/>
                <a:cs typeface="Arial" pitchFamily="34" charset="0"/>
              </a:rPr>
              <a:t>του κινδύνου </a:t>
            </a:r>
            <a:r>
              <a:rPr lang="el-GR" sz="3000" dirty="0" smtClean="0">
                <a:latin typeface="Arial" pitchFamily="34" charset="0"/>
                <a:cs typeface="Arial" pitchFamily="34" charset="0"/>
              </a:rPr>
              <a:t>για την υλοποίηση του αντικειμένου της σύμβασης.</a:t>
            </a:r>
          </a:p>
          <a:p>
            <a:pPr marL="360363" indent="-360363" algn="just">
              <a:spcBef>
                <a:spcPts val="0"/>
              </a:spcBef>
              <a:buNone/>
            </a:pPr>
            <a:endParaRPr lang="el-GR" sz="1000" dirty="0" smtClean="0">
              <a:latin typeface="Arial" pitchFamily="34" charset="0"/>
              <a:cs typeface="Arial" pitchFamily="34" charset="0"/>
            </a:endParaRPr>
          </a:p>
          <a:p>
            <a:pPr marL="360363" indent="-360363" algn="just">
              <a:spcBef>
                <a:spcPts val="0"/>
              </a:spcBef>
              <a:buFont typeface="Wingdings" pitchFamily="2" charset="2"/>
              <a:buChar char="Ø"/>
            </a:pPr>
            <a:r>
              <a:rPr lang="el-GR" sz="3000" dirty="0">
                <a:latin typeface="Arial" pitchFamily="34" charset="0"/>
                <a:cs typeface="Arial" pitchFamily="34" charset="0"/>
              </a:rPr>
              <a:t>Έκθεση </a:t>
            </a:r>
            <a:r>
              <a:rPr lang="el-GR" sz="3000" dirty="0" smtClean="0">
                <a:latin typeface="Arial" pitchFamily="34" charset="0"/>
                <a:cs typeface="Arial" pitchFamily="34" charset="0"/>
              </a:rPr>
              <a:t>στην οποία αναλύεται η στρατηγική </a:t>
            </a:r>
            <a:r>
              <a:rPr lang="el-GR" sz="3000" dirty="0">
                <a:latin typeface="Arial" pitchFamily="34" charset="0"/>
                <a:cs typeface="Arial" pitchFamily="34" charset="0"/>
              </a:rPr>
              <a:t>Υλοποίησης του Αντικείμενου της </a:t>
            </a:r>
            <a:r>
              <a:rPr lang="el-GR" sz="3000" dirty="0" smtClean="0">
                <a:latin typeface="Arial" pitchFamily="34" charset="0"/>
                <a:cs typeface="Arial" pitchFamily="34" charset="0"/>
              </a:rPr>
              <a:t>Σύμβασης.</a:t>
            </a:r>
          </a:p>
          <a:p>
            <a:pPr marL="360363" indent="-360363" algn="just">
              <a:spcBef>
                <a:spcPts val="0"/>
              </a:spcBef>
              <a:buNone/>
            </a:pPr>
            <a:endParaRPr lang="el-GR" sz="1000" dirty="0" smtClean="0">
              <a:latin typeface="Arial" pitchFamily="34" charset="0"/>
              <a:cs typeface="Arial" pitchFamily="34" charset="0"/>
            </a:endParaRPr>
          </a:p>
          <a:p>
            <a:pPr marL="360363" indent="-360363" algn="just">
              <a:spcBef>
                <a:spcPts val="0"/>
              </a:spcBef>
              <a:buFont typeface="Wingdings" pitchFamily="2" charset="2"/>
              <a:buChar char="Ø"/>
            </a:pPr>
            <a:r>
              <a:rPr lang="el-GR" sz="3000" dirty="0">
                <a:latin typeface="Arial" pitchFamily="34" charset="0"/>
                <a:cs typeface="Arial" pitchFamily="34" charset="0"/>
              </a:rPr>
              <a:t>Κατάλογος Μέτρων, μόνιμων και/ ή προσωρινών, για την υλοποίηση του </a:t>
            </a:r>
            <a:r>
              <a:rPr lang="el-GR" sz="3000" dirty="0" smtClean="0">
                <a:latin typeface="Arial" pitchFamily="34" charset="0"/>
                <a:cs typeface="Arial" pitchFamily="34" charset="0"/>
              </a:rPr>
              <a:t>αντικειμένου </a:t>
            </a:r>
            <a:r>
              <a:rPr lang="el-GR" sz="3000" dirty="0">
                <a:latin typeface="Arial" pitchFamily="34" charset="0"/>
                <a:cs typeface="Arial" pitchFamily="34" charset="0"/>
              </a:rPr>
              <a:t>της </a:t>
            </a:r>
            <a:r>
              <a:rPr lang="el-GR" sz="3000" dirty="0" smtClean="0">
                <a:latin typeface="Arial" pitchFamily="34" charset="0"/>
                <a:cs typeface="Arial" pitchFamily="34" charset="0"/>
              </a:rPr>
              <a:t>Σύμβασης.</a:t>
            </a:r>
          </a:p>
        </p:txBody>
      </p:sp>
      <p:sp>
        <p:nvSpPr>
          <p:cNvPr id="3" name="Title 2"/>
          <p:cNvSpPr>
            <a:spLocks noGrp="1"/>
          </p:cNvSpPr>
          <p:nvPr>
            <p:ph type="title"/>
          </p:nvPr>
        </p:nvSpPr>
        <p:spPr>
          <a:xfrm>
            <a:off x="457200" y="274638"/>
            <a:ext cx="8363272" cy="778098"/>
          </a:xfrm>
        </p:spPr>
        <p:txBody>
          <a:bodyPr>
            <a:noAutofit/>
          </a:bodyPr>
          <a:lstStyle/>
          <a:p>
            <a:r>
              <a:rPr lang="el-GR" sz="3100" dirty="0" smtClean="0">
                <a:solidFill>
                  <a:srgbClr val="002060"/>
                </a:solidFill>
                <a:latin typeface="Arial" pitchFamily="34" charset="0"/>
                <a:cs typeface="Arial" pitchFamily="34" charset="0"/>
              </a:rPr>
              <a:t>Κριτήρια Τεχνικής Αξιολόγησης (ΤΟΜΟΣ Α)</a:t>
            </a:r>
            <a:endParaRPr lang="en-US" sz="31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256584"/>
          </a:xfrm>
        </p:spPr>
        <p:txBody>
          <a:bodyPr>
            <a:noAutofit/>
          </a:bodyPr>
          <a:lstStyle/>
          <a:p>
            <a:pPr algn="just">
              <a:buFont typeface="Wingdings" pitchFamily="2" charset="2"/>
              <a:buChar char="Ø"/>
            </a:pPr>
            <a:r>
              <a:rPr lang="el-GR" sz="3000" dirty="0">
                <a:latin typeface="Arial" pitchFamily="34" charset="0"/>
                <a:cs typeface="Arial" pitchFamily="34" charset="0"/>
              </a:rPr>
              <a:t>Χρονοδιάγραμμα Υλοποίησης των </a:t>
            </a:r>
            <a:r>
              <a:rPr lang="el-GR" sz="3000" dirty="0" smtClean="0">
                <a:latin typeface="Arial" pitchFamily="34" charset="0"/>
                <a:cs typeface="Arial" pitchFamily="34" charset="0"/>
              </a:rPr>
              <a:t>μέτρων</a:t>
            </a:r>
          </a:p>
          <a:p>
            <a:pPr algn="just">
              <a:buNone/>
            </a:pPr>
            <a:endParaRPr lang="en-US" sz="3000" dirty="0" smtClean="0">
              <a:latin typeface="Arial" pitchFamily="34" charset="0"/>
              <a:cs typeface="Arial" pitchFamily="34" charset="0"/>
            </a:endParaRPr>
          </a:p>
          <a:p>
            <a:pPr algn="just">
              <a:buFont typeface="Wingdings" pitchFamily="2" charset="2"/>
              <a:buChar char="Ø"/>
            </a:pPr>
            <a:r>
              <a:rPr lang="el-GR" sz="3000" dirty="0" smtClean="0">
                <a:latin typeface="Arial" pitchFamily="34" charset="0"/>
                <a:cs typeface="Arial" pitchFamily="34" charset="0"/>
              </a:rPr>
              <a:t>Δήλωση </a:t>
            </a:r>
            <a:r>
              <a:rPr lang="el-GR" sz="3000" dirty="0">
                <a:latin typeface="Arial" pitchFamily="34" charset="0"/>
                <a:cs typeface="Arial" pitchFamily="34" charset="0"/>
              </a:rPr>
              <a:t>για τη μέγιστη </a:t>
            </a:r>
            <a:r>
              <a:rPr lang="el-GR" sz="3000" dirty="0" smtClean="0">
                <a:latin typeface="Arial" pitchFamily="34" charset="0"/>
                <a:cs typeface="Arial" pitchFamily="34" charset="0"/>
              </a:rPr>
              <a:t>αναμενόμενη </a:t>
            </a:r>
            <a:r>
              <a:rPr lang="el-GR" sz="3000" dirty="0">
                <a:latin typeface="Arial" pitchFamily="34" charset="0"/>
                <a:cs typeface="Arial" pitchFamily="34" charset="0"/>
              </a:rPr>
              <a:t>εξοικονόμηση ενέργειας που θα επιτευχθεί στα πλαίσια της </a:t>
            </a:r>
            <a:r>
              <a:rPr lang="el-GR" sz="3000" dirty="0" smtClean="0">
                <a:latin typeface="Arial" pitchFamily="34" charset="0"/>
                <a:cs typeface="Arial" pitchFamily="34" charset="0"/>
              </a:rPr>
              <a:t>σύμβασης</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pPr algn="just">
              <a:buNone/>
            </a:pPr>
            <a:endParaRPr lang="en-US" sz="3000" dirty="0" smtClean="0">
              <a:latin typeface="Arial" pitchFamily="34" charset="0"/>
              <a:cs typeface="Arial" pitchFamily="34" charset="0"/>
            </a:endParaRPr>
          </a:p>
          <a:p>
            <a:pPr algn="just">
              <a:buFont typeface="Wingdings" pitchFamily="2" charset="2"/>
              <a:buChar char="Ø"/>
            </a:pPr>
            <a:r>
              <a:rPr lang="el-GR" sz="3000" dirty="0">
                <a:latin typeface="Arial" pitchFamily="34" charset="0"/>
                <a:cs typeface="Arial" pitchFamily="34" charset="0"/>
              </a:rPr>
              <a:t>Εκτενής Ενεργειακός </a:t>
            </a:r>
            <a:r>
              <a:rPr lang="el-GR" sz="3000" dirty="0" smtClean="0">
                <a:latin typeface="Arial" pitchFamily="34" charset="0"/>
                <a:cs typeface="Arial" pitchFamily="34" charset="0"/>
              </a:rPr>
              <a:t>Έλεγχος</a:t>
            </a:r>
            <a:r>
              <a:rPr lang="en-US" sz="3000" dirty="0" smtClean="0">
                <a:latin typeface="Arial" pitchFamily="34" charset="0"/>
                <a:cs typeface="Arial" pitchFamily="34" charset="0"/>
              </a:rPr>
              <a:t>.</a:t>
            </a:r>
            <a:endParaRPr lang="el-GR" sz="3000" dirty="0" smtClean="0">
              <a:latin typeface="Arial" pitchFamily="34" charset="0"/>
              <a:cs typeface="Arial" pitchFamily="34" charset="0"/>
            </a:endParaRPr>
          </a:p>
          <a:p>
            <a:pPr algn="just">
              <a:buNone/>
            </a:pPr>
            <a:endParaRPr lang="en-US" sz="3000" dirty="0" smtClean="0">
              <a:latin typeface="Arial" pitchFamily="34" charset="0"/>
              <a:cs typeface="Arial" pitchFamily="34" charset="0"/>
            </a:endParaRPr>
          </a:p>
          <a:p>
            <a:pPr algn="just">
              <a:buFont typeface="Wingdings" pitchFamily="2" charset="2"/>
              <a:buChar char="Ø"/>
            </a:pPr>
            <a:r>
              <a:rPr lang="el-GR" sz="3000" dirty="0">
                <a:latin typeface="Arial" pitchFamily="34" charset="0"/>
                <a:cs typeface="Arial" pitchFamily="34" charset="0"/>
              </a:rPr>
              <a:t>Αναβάθμιση Ενεργειακής Κατηγορίας </a:t>
            </a:r>
            <a:r>
              <a:rPr lang="el-GR" sz="3000" dirty="0" smtClean="0">
                <a:latin typeface="Arial" pitchFamily="34" charset="0"/>
                <a:cs typeface="Arial" pitchFamily="34" charset="0"/>
              </a:rPr>
              <a:t>Κτιρίου</a:t>
            </a:r>
            <a:r>
              <a:rPr lang="en-US" sz="3000" dirty="0" smtClean="0">
                <a:latin typeface="Arial" pitchFamily="34" charset="0"/>
                <a:cs typeface="Arial" pitchFamily="34" charset="0"/>
              </a:rPr>
              <a:t>.</a:t>
            </a:r>
            <a:endParaRPr lang="el-GR" sz="3000" dirty="0">
              <a:latin typeface="Arial" pitchFamily="34" charset="0"/>
              <a:cs typeface="Arial" pitchFamily="34" charset="0"/>
            </a:endParaRPr>
          </a:p>
        </p:txBody>
      </p:sp>
      <p:sp>
        <p:nvSpPr>
          <p:cNvPr id="3" name="Title 2"/>
          <p:cNvSpPr>
            <a:spLocks noGrp="1"/>
          </p:cNvSpPr>
          <p:nvPr>
            <p:ph type="title"/>
          </p:nvPr>
        </p:nvSpPr>
        <p:spPr>
          <a:xfrm>
            <a:off x="457200" y="274638"/>
            <a:ext cx="8363272" cy="778098"/>
          </a:xfrm>
        </p:spPr>
        <p:txBody>
          <a:bodyPr>
            <a:noAutofit/>
          </a:bodyPr>
          <a:lstStyle/>
          <a:p>
            <a:r>
              <a:rPr lang="el-GR" sz="3100" dirty="0" smtClean="0">
                <a:solidFill>
                  <a:srgbClr val="002060"/>
                </a:solidFill>
                <a:latin typeface="Arial" pitchFamily="34" charset="0"/>
                <a:cs typeface="Arial" pitchFamily="34" charset="0"/>
              </a:rPr>
              <a:t>Κριτήρια Τεχνικής Αξιολόγησης (ΤΟΜΟΣ Α)</a:t>
            </a:r>
            <a:endParaRPr lang="el-GR" sz="31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extLst>
      <p:ext uri="{BB962C8B-B14F-4D97-AF65-F5344CB8AC3E}">
        <p14:creationId xmlns="" xmlns:p14="http://schemas.microsoft.com/office/powerpoint/2010/main" val="3296656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968552"/>
          </a:xfrm>
        </p:spPr>
        <p:txBody>
          <a:bodyPr>
            <a:normAutofit fontScale="62500" lnSpcReduction="20000"/>
          </a:bodyPr>
          <a:lstStyle/>
          <a:p>
            <a:pPr>
              <a:spcBef>
                <a:spcPts val="0"/>
              </a:spcBef>
              <a:buFont typeface="Wingdings" pitchFamily="2" charset="2"/>
              <a:buChar char="Ø"/>
            </a:pPr>
            <a:r>
              <a:rPr lang="el-GR" sz="4500" b="1" dirty="0" smtClean="0">
                <a:latin typeface="Arial" pitchFamily="34" charset="0"/>
                <a:cs typeface="Arial" pitchFamily="34" charset="0"/>
              </a:rPr>
              <a:t>Ψηλότερο </a:t>
            </a:r>
            <a:r>
              <a:rPr lang="el-GR" sz="4500" b="1" dirty="0">
                <a:latin typeface="Arial" pitchFamily="34" charset="0"/>
                <a:cs typeface="Arial" pitchFamily="34" charset="0"/>
              </a:rPr>
              <a:t>Συνολικό </a:t>
            </a:r>
            <a:r>
              <a:rPr lang="el-GR" sz="4500" b="1" dirty="0" smtClean="0">
                <a:latin typeface="Arial" pitchFamily="34" charset="0"/>
                <a:cs typeface="Arial" pitchFamily="34" charset="0"/>
              </a:rPr>
              <a:t>Αναμενόμενο (Εκτιμούμενο) Οικονομικό </a:t>
            </a:r>
            <a:r>
              <a:rPr lang="el-GR" sz="4500" b="1" dirty="0">
                <a:latin typeface="Arial" pitchFamily="34" charset="0"/>
                <a:cs typeface="Arial" pitchFamily="34" charset="0"/>
              </a:rPr>
              <a:t>Όφελος</a:t>
            </a:r>
            <a:endParaRPr lang="el-GR" sz="4500" b="1" dirty="0" smtClean="0">
              <a:latin typeface="Arial" pitchFamily="34" charset="0"/>
              <a:cs typeface="Arial" pitchFamily="34" charset="0"/>
            </a:endParaRPr>
          </a:p>
          <a:p>
            <a:pPr algn="just">
              <a:spcBef>
                <a:spcPts val="0"/>
              </a:spcBef>
              <a:buNone/>
            </a:pPr>
            <a:r>
              <a:rPr lang="el-GR" sz="4500" dirty="0" smtClean="0">
                <a:latin typeface="Arial" pitchFamily="34" charset="0"/>
                <a:cs typeface="Arial" pitchFamily="34" charset="0"/>
              </a:rPr>
              <a:t>	</a:t>
            </a:r>
            <a:r>
              <a:rPr lang="el-GR" sz="4800" dirty="0" smtClean="0">
                <a:latin typeface="Arial" pitchFamily="34" charset="0"/>
                <a:cs typeface="Arial" pitchFamily="34" charset="0"/>
              </a:rPr>
              <a:t>Το ποσό της συνολικής εξοικονόμησης που ο Ανάδοχος αναμένει ότι θα πετύχει υλοποιώντας τη σύμβαση.</a:t>
            </a:r>
          </a:p>
          <a:p>
            <a:pPr>
              <a:spcBef>
                <a:spcPts val="0"/>
              </a:spcBef>
              <a:buNone/>
            </a:pPr>
            <a:endParaRPr lang="el-GR" sz="4500" dirty="0" smtClean="0">
              <a:latin typeface="Arial" pitchFamily="34" charset="0"/>
              <a:cs typeface="Arial" pitchFamily="34" charset="0"/>
            </a:endParaRPr>
          </a:p>
          <a:p>
            <a:pPr>
              <a:spcBef>
                <a:spcPts val="0"/>
              </a:spcBef>
              <a:buFont typeface="Wingdings" pitchFamily="2" charset="2"/>
              <a:buChar char="Ø"/>
            </a:pPr>
            <a:r>
              <a:rPr lang="el-GR" sz="4500" b="1" dirty="0">
                <a:latin typeface="Arial" pitchFamily="34" charset="0"/>
                <a:cs typeface="Arial" pitchFamily="34" charset="0"/>
              </a:rPr>
              <a:t>Ψηλότερο Συνολικό Εγγυημένο Οικονομικό </a:t>
            </a:r>
            <a:r>
              <a:rPr lang="el-GR" sz="4500" b="1" dirty="0" smtClean="0">
                <a:latin typeface="Arial" pitchFamily="34" charset="0"/>
                <a:cs typeface="Arial" pitchFamily="34" charset="0"/>
              </a:rPr>
              <a:t>Όφελος Εργοδότη</a:t>
            </a:r>
            <a:endParaRPr lang="el-GR" sz="4500" b="1" dirty="0">
              <a:latin typeface="Arial" pitchFamily="34" charset="0"/>
              <a:cs typeface="Arial" pitchFamily="34" charset="0"/>
            </a:endParaRPr>
          </a:p>
          <a:p>
            <a:pPr algn="just">
              <a:spcBef>
                <a:spcPts val="0"/>
              </a:spcBef>
              <a:buNone/>
            </a:pPr>
            <a:r>
              <a:rPr lang="el-GR" sz="4500" dirty="0">
                <a:latin typeface="Arial" pitchFamily="34" charset="0"/>
                <a:cs typeface="Arial" pitchFamily="34" charset="0"/>
              </a:rPr>
              <a:t>	</a:t>
            </a:r>
            <a:r>
              <a:rPr lang="el-GR" sz="4800" dirty="0">
                <a:latin typeface="Arial" pitchFamily="34" charset="0"/>
                <a:cs typeface="Arial" pitchFamily="34" charset="0"/>
              </a:rPr>
              <a:t>Το </a:t>
            </a:r>
            <a:r>
              <a:rPr lang="el-GR" sz="4800" dirty="0" smtClean="0">
                <a:latin typeface="Arial" pitchFamily="34" charset="0"/>
                <a:cs typeface="Arial" pitchFamily="34" charset="0"/>
              </a:rPr>
              <a:t>ποσό, μέρος του συνολικού αναμενόμενου οικονομικού οφέλους </a:t>
            </a:r>
            <a:r>
              <a:rPr lang="el-GR" sz="4800" dirty="0">
                <a:latin typeface="Arial" pitchFamily="34" charset="0"/>
                <a:cs typeface="Arial" pitchFamily="34" charset="0"/>
              </a:rPr>
              <a:t>της συνολικής </a:t>
            </a:r>
            <a:r>
              <a:rPr lang="el-GR" sz="4800" dirty="0" smtClean="0">
                <a:latin typeface="Arial" pitchFamily="34" charset="0"/>
                <a:cs typeface="Arial" pitchFamily="34" charset="0"/>
              </a:rPr>
              <a:t>εξοικονόμησης, </a:t>
            </a:r>
            <a:r>
              <a:rPr lang="el-GR" sz="4800" dirty="0">
                <a:latin typeface="Arial" pitchFamily="34" charset="0"/>
                <a:cs typeface="Arial" pitchFamily="34" charset="0"/>
              </a:rPr>
              <a:t>που ο Ανάδοχος θα εγγυηθεί ότι </a:t>
            </a:r>
            <a:r>
              <a:rPr lang="el-GR" sz="4800" dirty="0" smtClean="0">
                <a:latin typeface="Arial" pitchFamily="34" charset="0"/>
                <a:cs typeface="Arial" pitchFamily="34" charset="0"/>
              </a:rPr>
              <a:t>θα καταβάλλει στον Εργοδότη στα πλαίσια της σύμβασης.</a:t>
            </a:r>
            <a:endParaRPr lang="en-US" sz="4800" b="1" u="sng" dirty="0">
              <a:latin typeface="Arial" pitchFamily="34" charset="0"/>
              <a:cs typeface="Arial" pitchFamily="34" charset="0"/>
            </a:endParaRPr>
          </a:p>
        </p:txBody>
      </p:sp>
      <p:sp>
        <p:nvSpPr>
          <p:cNvPr id="3" name="Title 2"/>
          <p:cNvSpPr>
            <a:spLocks noGrp="1"/>
          </p:cNvSpPr>
          <p:nvPr>
            <p:ph type="title"/>
          </p:nvPr>
        </p:nvSpPr>
        <p:spPr>
          <a:xfrm>
            <a:off x="457200" y="274638"/>
            <a:ext cx="8229600" cy="994122"/>
          </a:xfrm>
        </p:spPr>
        <p:txBody>
          <a:bodyPr>
            <a:normAutofit fontScale="90000"/>
          </a:bodyPr>
          <a:lstStyle/>
          <a:p>
            <a:r>
              <a:rPr lang="el-GR" sz="3600" dirty="0" smtClean="0">
                <a:solidFill>
                  <a:srgbClr val="002060"/>
                </a:solidFill>
                <a:latin typeface="Arial" pitchFamily="34" charset="0"/>
                <a:cs typeface="Arial" pitchFamily="34" charset="0"/>
              </a:rPr>
              <a:t>Κριτήρια Οικονομικής  Αξιολόγησης (ΤΟΜΟΣ Α)</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544616"/>
          </a:xfrm>
        </p:spPr>
        <p:txBody>
          <a:bodyPr>
            <a:normAutofit/>
          </a:bodyPr>
          <a:lstStyle/>
          <a:p>
            <a:pPr hangingPunct="0">
              <a:buNone/>
            </a:pPr>
            <a:r>
              <a:rPr lang="el-GR" sz="2800" b="1" u="sng" dirty="0" smtClean="0">
                <a:latin typeface="Arial" pitchFamily="34" charset="0"/>
                <a:cs typeface="Arial" pitchFamily="34" charset="0"/>
              </a:rPr>
              <a:t>Τεχνική Προσφορά</a:t>
            </a:r>
            <a:r>
              <a:rPr lang="en-GB" sz="2800" b="1" u="sng" dirty="0" smtClean="0">
                <a:latin typeface="Arial" pitchFamily="34" charset="0"/>
                <a:cs typeface="Arial" pitchFamily="34" charset="0"/>
              </a:rPr>
              <a:t> (T)</a:t>
            </a:r>
            <a:endParaRPr lang="el-GR" sz="2800" b="1" u="sng" dirty="0" smtClean="0">
              <a:latin typeface="Arial" pitchFamily="34" charset="0"/>
              <a:cs typeface="Arial" pitchFamily="34" charset="0"/>
            </a:endParaRPr>
          </a:p>
          <a:p>
            <a:pPr hangingPunct="0">
              <a:buFont typeface="Wingdings" pitchFamily="2" charset="2"/>
              <a:buChar char="Ø"/>
            </a:pPr>
            <a:r>
              <a:rPr lang="el-GR" sz="2800" dirty="0" smtClean="0">
                <a:latin typeface="Arial" pitchFamily="34" charset="0"/>
                <a:cs typeface="Arial" pitchFamily="34" charset="0"/>
              </a:rPr>
              <a:t>Σύνολο Βαθμολογίας Τεχνικής Προσφοράς (Τ)</a:t>
            </a:r>
            <a:r>
              <a:rPr lang="en-GB" sz="2800" dirty="0" smtClean="0">
                <a:latin typeface="Arial" pitchFamily="34" charset="0"/>
                <a:cs typeface="Arial" pitchFamily="34" charset="0"/>
              </a:rPr>
              <a:t>: </a:t>
            </a:r>
            <a:r>
              <a:rPr lang="el-GR" sz="2800" dirty="0" smtClean="0">
                <a:latin typeface="Arial" pitchFamily="34" charset="0"/>
                <a:cs typeface="Arial" pitchFamily="34" charset="0"/>
              </a:rPr>
              <a:t>200</a:t>
            </a:r>
          </a:p>
          <a:p>
            <a:pPr hangingPunct="0">
              <a:buFont typeface="Wingdings" pitchFamily="2" charset="2"/>
              <a:buChar char="Ø"/>
            </a:pPr>
            <a:r>
              <a:rPr lang="el-GR" sz="2800" dirty="0" smtClean="0">
                <a:latin typeface="Arial" pitchFamily="34" charset="0"/>
                <a:cs typeface="Arial" pitchFamily="34" charset="0"/>
              </a:rPr>
              <a:t>Ελάχιστη Αποδέκτη Βαθμολογία Τεχνικής Προσφοράς</a:t>
            </a:r>
            <a:r>
              <a:rPr lang="en-GB" sz="2800" dirty="0" smtClean="0">
                <a:latin typeface="Arial" pitchFamily="34" charset="0"/>
                <a:cs typeface="Arial" pitchFamily="34" charset="0"/>
              </a:rPr>
              <a:t>:</a:t>
            </a:r>
            <a:r>
              <a:rPr lang="el-GR" sz="2800" dirty="0" smtClean="0">
                <a:latin typeface="Arial" pitchFamily="34" charset="0"/>
                <a:cs typeface="Arial" pitchFamily="34" charset="0"/>
              </a:rPr>
              <a:t> 120</a:t>
            </a:r>
            <a:endParaRPr lang="en-US" sz="2800" i="1" dirty="0" smtClean="0">
              <a:latin typeface="Arial" pitchFamily="34" charset="0"/>
              <a:cs typeface="Arial" pitchFamily="34" charset="0"/>
            </a:endParaRPr>
          </a:p>
          <a:p>
            <a:pPr>
              <a:buNone/>
            </a:pPr>
            <a:endParaRPr lang="en-GB" sz="2800" b="1" u="sng" dirty="0" smtClean="0">
              <a:latin typeface="Arial" pitchFamily="34" charset="0"/>
              <a:cs typeface="Arial" pitchFamily="34" charset="0"/>
            </a:endParaRPr>
          </a:p>
          <a:p>
            <a:pPr>
              <a:buNone/>
            </a:pPr>
            <a:r>
              <a:rPr lang="el-GR" sz="2800" b="1" u="sng" dirty="0" smtClean="0">
                <a:latin typeface="Arial" pitchFamily="34" charset="0"/>
                <a:cs typeface="Arial" pitchFamily="34" charset="0"/>
              </a:rPr>
              <a:t>Οικονομική Προσφορά</a:t>
            </a:r>
            <a:r>
              <a:rPr lang="en-GB" sz="2800" b="1" u="sng" dirty="0" smtClean="0">
                <a:latin typeface="Arial" pitchFamily="34" charset="0"/>
                <a:cs typeface="Arial" pitchFamily="34" charset="0"/>
              </a:rPr>
              <a:t> (K)</a:t>
            </a:r>
            <a:endParaRPr lang="el-GR" sz="2800" b="1" u="sng" dirty="0" smtClean="0">
              <a:latin typeface="Arial" pitchFamily="34" charset="0"/>
              <a:cs typeface="Arial" pitchFamily="34" charset="0"/>
            </a:endParaRPr>
          </a:p>
          <a:p>
            <a:pPr>
              <a:buFont typeface="Wingdings" pitchFamily="2" charset="2"/>
              <a:buChar char="Ø"/>
            </a:pPr>
            <a:r>
              <a:rPr lang="el-GR" sz="2800" dirty="0" smtClean="0">
                <a:latin typeface="Arial" pitchFamily="34" charset="0"/>
                <a:cs typeface="Arial" pitchFamily="34" charset="0"/>
              </a:rPr>
              <a:t>Συνολικό Αναμενόμενο Οικονομικό Όφελος</a:t>
            </a:r>
            <a:r>
              <a:rPr lang="en-GB" sz="2800" dirty="0" smtClean="0">
                <a:latin typeface="Arial" pitchFamily="34" charset="0"/>
                <a:cs typeface="Arial" pitchFamily="34" charset="0"/>
              </a:rPr>
              <a:t>: 70%</a:t>
            </a:r>
            <a:endParaRPr lang="el-GR" sz="2800" dirty="0" smtClean="0">
              <a:latin typeface="Arial" pitchFamily="34" charset="0"/>
              <a:cs typeface="Arial" pitchFamily="34" charset="0"/>
            </a:endParaRPr>
          </a:p>
          <a:p>
            <a:pPr>
              <a:buFont typeface="Wingdings" pitchFamily="2" charset="2"/>
              <a:buChar char="Ø"/>
            </a:pPr>
            <a:r>
              <a:rPr lang="el-GR" sz="2800" dirty="0" smtClean="0">
                <a:latin typeface="Arial" pitchFamily="34" charset="0"/>
                <a:cs typeface="Arial" pitchFamily="34" charset="0"/>
              </a:rPr>
              <a:t>Συνολικό Εγγυημένο Οικονομικό Όφελος Εργοδότη</a:t>
            </a:r>
            <a:r>
              <a:rPr lang="en-GB" sz="2800" dirty="0" smtClean="0">
                <a:latin typeface="Arial" pitchFamily="34" charset="0"/>
                <a:cs typeface="Arial" pitchFamily="34" charset="0"/>
              </a:rPr>
              <a:t>: 30%</a:t>
            </a:r>
            <a:endParaRPr lang="el-GR" sz="28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Σταθμισμένη Βαθμολογία (ΤΟΜΟΣ Α)</a:t>
            </a:r>
            <a:endParaRPr lang="el-GR"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extLst>
      <p:ext uri="{BB962C8B-B14F-4D97-AF65-F5344CB8AC3E}">
        <p14:creationId xmlns="" xmlns:p14="http://schemas.microsoft.com/office/powerpoint/2010/main" val="2624203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400600"/>
          </a:xfrm>
        </p:spPr>
        <p:txBody>
          <a:bodyPr>
            <a:normAutofit/>
          </a:bodyPr>
          <a:lstStyle/>
          <a:p>
            <a:pPr algn="ctr" hangingPunct="0">
              <a:spcBef>
                <a:spcPts val="0"/>
              </a:spcBef>
              <a:buNone/>
            </a:pPr>
            <a:r>
              <a:rPr lang="el-GR" sz="2800" b="1" dirty="0" smtClean="0">
                <a:latin typeface="Arial" pitchFamily="34" charset="0"/>
                <a:cs typeface="Arial" pitchFamily="34" charset="0"/>
              </a:rPr>
              <a:t>Λ = (α * Τ) + (β * Κ) </a:t>
            </a:r>
            <a:endParaRPr lang="en-US" sz="2800" i="1" dirty="0" smtClean="0">
              <a:latin typeface="Arial" pitchFamily="34" charset="0"/>
              <a:cs typeface="Arial" pitchFamily="34" charset="0"/>
            </a:endParaRPr>
          </a:p>
          <a:p>
            <a:pPr hangingPunct="0">
              <a:spcBef>
                <a:spcPts val="0"/>
              </a:spcBef>
              <a:buNone/>
            </a:pPr>
            <a:endParaRPr lang="el-GR" sz="1000" dirty="0" smtClean="0">
              <a:latin typeface="Arial" pitchFamily="34" charset="0"/>
              <a:cs typeface="Arial" pitchFamily="34" charset="0"/>
            </a:endParaRPr>
          </a:p>
          <a:p>
            <a:pPr hangingPunct="0">
              <a:spcBef>
                <a:spcPts val="0"/>
              </a:spcBef>
              <a:buNone/>
            </a:pPr>
            <a:r>
              <a:rPr lang="el-GR" sz="2600" dirty="0" smtClean="0">
                <a:latin typeface="Arial" pitchFamily="34" charset="0"/>
                <a:cs typeface="Arial" pitchFamily="34" charset="0"/>
              </a:rPr>
              <a:t> όπου:</a:t>
            </a:r>
            <a:endParaRPr lang="en-US" sz="2600" i="1" dirty="0" smtClean="0">
              <a:latin typeface="Arial" pitchFamily="34" charset="0"/>
              <a:cs typeface="Arial" pitchFamily="34" charset="0"/>
            </a:endParaRPr>
          </a:p>
          <a:p>
            <a:pPr marL="87313" indent="0" hangingPunct="0">
              <a:spcBef>
                <a:spcPts val="0"/>
              </a:spcBef>
              <a:buNone/>
            </a:pPr>
            <a:endParaRPr lang="el-GR" sz="1000" dirty="0" smtClean="0">
              <a:latin typeface="Arial" pitchFamily="34" charset="0"/>
              <a:cs typeface="Arial" pitchFamily="34" charset="0"/>
            </a:endParaRPr>
          </a:p>
          <a:p>
            <a:pPr marL="87313" indent="0" hangingPunct="0">
              <a:spcBef>
                <a:spcPts val="0"/>
              </a:spcBef>
              <a:buNone/>
            </a:pPr>
            <a:r>
              <a:rPr lang="el-GR" sz="2600" dirty="0" smtClean="0">
                <a:latin typeface="Arial" pitchFamily="34" charset="0"/>
                <a:cs typeface="Arial" pitchFamily="34" charset="0"/>
              </a:rPr>
              <a:t>α= ο συντελεστής βαρύτητας της Τεχνικής Προσφοράς</a:t>
            </a:r>
            <a:endParaRPr lang="en-US" sz="2600" i="1" dirty="0" smtClean="0">
              <a:latin typeface="Arial" pitchFamily="34" charset="0"/>
              <a:cs typeface="Arial" pitchFamily="34" charset="0"/>
            </a:endParaRPr>
          </a:p>
          <a:p>
            <a:pPr marL="87313" indent="0" hangingPunct="0">
              <a:spcBef>
                <a:spcPts val="0"/>
              </a:spcBef>
              <a:buNone/>
            </a:pPr>
            <a:r>
              <a:rPr lang="el-GR" sz="2600" dirty="0" smtClean="0">
                <a:latin typeface="Arial" pitchFamily="34" charset="0"/>
                <a:cs typeface="Arial" pitchFamily="34" charset="0"/>
              </a:rPr>
              <a:t>Τ= ο βαθμός αξιολόγησης της Τεχνικής Προσφοράς, </a:t>
            </a:r>
            <a:endParaRPr lang="en-US" sz="2600" i="1" dirty="0" smtClean="0">
              <a:latin typeface="Arial" pitchFamily="34" charset="0"/>
              <a:cs typeface="Arial" pitchFamily="34" charset="0"/>
            </a:endParaRPr>
          </a:p>
          <a:p>
            <a:pPr marL="87313" indent="0" hangingPunct="0">
              <a:spcBef>
                <a:spcPts val="0"/>
              </a:spcBef>
              <a:buNone/>
            </a:pPr>
            <a:r>
              <a:rPr lang="el-GR" sz="2600" dirty="0" smtClean="0">
                <a:latin typeface="Arial" pitchFamily="34" charset="0"/>
                <a:cs typeface="Arial" pitchFamily="34" charset="0"/>
              </a:rPr>
              <a:t>β= ο συντελεστής βαρύτητας της Οικονομικής    Προσφοράς </a:t>
            </a:r>
            <a:endParaRPr lang="en-US" sz="2600" i="1" dirty="0" smtClean="0">
              <a:latin typeface="Arial" pitchFamily="34" charset="0"/>
              <a:cs typeface="Arial" pitchFamily="34" charset="0"/>
            </a:endParaRPr>
          </a:p>
          <a:p>
            <a:pPr marL="87313" indent="0" hangingPunct="0">
              <a:spcBef>
                <a:spcPts val="0"/>
              </a:spcBef>
              <a:buNone/>
            </a:pPr>
            <a:r>
              <a:rPr lang="el-GR" sz="2600" dirty="0" smtClean="0">
                <a:latin typeface="Arial" pitchFamily="34" charset="0"/>
                <a:cs typeface="Arial" pitchFamily="34" charset="0"/>
              </a:rPr>
              <a:t>Κ= το συγκριτικό κόστος της Οικονομικής Προσφοράς.</a:t>
            </a:r>
            <a:endParaRPr lang="en-US" sz="2600" i="1" dirty="0" smtClean="0">
              <a:latin typeface="Arial" pitchFamily="34" charset="0"/>
              <a:cs typeface="Arial" pitchFamily="34" charset="0"/>
            </a:endParaRPr>
          </a:p>
          <a:p>
            <a:pPr>
              <a:buNone/>
            </a:pPr>
            <a:endParaRPr lang="en-US" sz="26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Σταθμισμένη Βαθμολογία (ΤΟΜΟΣ Α)</a:t>
            </a:r>
            <a:endParaRPr lang="en-US" sz="3600" dirty="0">
              <a:solidFill>
                <a:srgbClr val="002060"/>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4123995247"/>
              </p:ext>
            </p:extLst>
          </p:nvPr>
        </p:nvGraphicFramePr>
        <p:xfrm>
          <a:off x="611560" y="4581129"/>
          <a:ext cx="7900015" cy="1512168"/>
        </p:xfrm>
        <a:graphic>
          <a:graphicData uri="http://schemas.openxmlformats.org/drawingml/2006/table">
            <a:tbl>
              <a:tblPr firstRow="1" firstCol="1" bandRow="1">
                <a:tableStyleId>{5C22544A-7EE6-4342-B048-85BDC9FD1C3A}</a:tableStyleId>
              </a:tblPr>
              <a:tblGrid>
                <a:gridCol w="3166063"/>
                <a:gridCol w="2311840"/>
                <a:gridCol w="2422112"/>
              </a:tblGrid>
              <a:tr h="504056">
                <a:tc>
                  <a:txBody>
                    <a:bodyPr/>
                    <a:lstStyle/>
                    <a:p>
                      <a:pPr algn="l" hangingPunct="0">
                        <a:lnSpc>
                          <a:spcPts val="1500"/>
                        </a:lnSpc>
                        <a:spcBef>
                          <a:spcPts val="600"/>
                        </a:spcBef>
                        <a:spcAft>
                          <a:spcPts val="0"/>
                        </a:spcAft>
                      </a:pPr>
                      <a:endParaRPr lang="el-GR" sz="1100" i="1" dirty="0">
                        <a:effectLst/>
                        <a:latin typeface="Arial"/>
                        <a:ea typeface="Times New Roman"/>
                        <a:cs typeface="New York"/>
                      </a:endParaRPr>
                    </a:p>
                  </a:txBody>
                  <a:tcPr marL="68580" marR="68580" marT="0" marB="0" anchor="ctr">
                    <a:solidFill>
                      <a:schemeClr val="accent4">
                        <a:lumMod val="75000"/>
                      </a:schemeClr>
                    </a:solidFill>
                  </a:tcPr>
                </a:tc>
                <a:tc>
                  <a:txBody>
                    <a:bodyPr/>
                    <a:lstStyle/>
                    <a:p>
                      <a:pPr algn="ctr" hangingPunct="0">
                        <a:lnSpc>
                          <a:spcPts val="1500"/>
                        </a:lnSpc>
                        <a:spcBef>
                          <a:spcPts val="600"/>
                        </a:spcBef>
                        <a:spcAft>
                          <a:spcPts val="0"/>
                        </a:spcAft>
                      </a:pPr>
                      <a:r>
                        <a:rPr lang="el-GR" sz="1800" dirty="0">
                          <a:effectLst/>
                          <a:latin typeface="Arial" pitchFamily="34" charset="0"/>
                          <a:cs typeface="Arial" pitchFamily="34" charset="0"/>
                        </a:rPr>
                        <a:t>Συντελεστής βαρύτητας</a:t>
                      </a:r>
                      <a:endParaRPr lang="el-GR" sz="1800" i="1" dirty="0">
                        <a:effectLst/>
                        <a:latin typeface="Arial" pitchFamily="34" charset="0"/>
                        <a:ea typeface="Times New Roman"/>
                        <a:cs typeface="Arial" pitchFamily="34" charset="0"/>
                      </a:endParaRPr>
                    </a:p>
                  </a:txBody>
                  <a:tcPr marL="68580" marR="68580" marT="0" marB="0" anchor="ctr">
                    <a:solidFill>
                      <a:schemeClr val="accent4">
                        <a:lumMod val="75000"/>
                      </a:schemeClr>
                    </a:solidFill>
                  </a:tcPr>
                </a:tc>
                <a:tc>
                  <a:txBody>
                    <a:bodyPr/>
                    <a:lstStyle/>
                    <a:p>
                      <a:pPr algn="ctr" hangingPunct="0">
                        <a:lnSpc>
                          <a:spcPts val="1500"/>
                        </a:lnSpc>
                        <a:spcBef>
                          <a:spcPts val="600"/>
                        </a:spcBef>
                        <a:spcAft>
                          <a:spcPts val="0"/>
                        </a:spcAft>
                      </a:pPr>
                      <a:r>
                        <a:rPr lang="el-GR" sz="1800" dirty="0">
                          <a:effectLst/>
                          <a:latin typeface="Arial" pitchFamily="34" charset="0"/>
                          <a:cs typeface="Arial" pitchFamily="34" charset="0"/>
                        </a:rPr>
                        <a:t>Ποσοστό </a:t>
                      </a:r>
                      <a:r>
                        <a:rPr lang="en-US" sz="1800" dirty="0">
                          <a:effectLst/>
                          <a:latin typeface="Arial" pitchFamily="34" charset="0"/>
                          <a:cs typeface="Arial" pitchFamily="34" charset="0"/>
                        </a:rPr>
                        <a:t>(%)</a:t>
                      </a:r>
                      <a:endParaRPr lang="el-GR" sz="1800" i="1" dirty="0">
                        <a:effectLst/>
                        <a:latin typeface="Arial" pitchFamily="34" charset="0"/>
                        <a:ea typeface="Times New Roman"/>
                        <a:cs typeface="Arial" pitchFamily="34" charset="0"/>
                      </a:endParaRPr>
                    </a:p>
                  </a:txBody>
                  <a:tcPr marL="68580" marR="68580" marT="0" marB="0" anchor="ctr">
                    <a:solidFill>
                      <a:schemeClr val="accent4">
                        <a:lumMod val="75000"/>
                      </a:schemeClr>
                    </a:solidFill>
                  </a:tcPr>
                </a:tc>
              </a:tr>
              <a:tr h="504056">
                <a:tc>
                  <a:txBody>
                    <a:bodyPr/>
                    <a:lstStyle/>
                    <a:p>
                      <a:pPr algn="l" hangingPunct="0">
                        <a:lnSpc>
                          <a:spcPts val="1500"/>
                        </a:lnSpc>
                        <a:spcBef>
                          <a:spcPts val="600"/>
                        </a:spcBef>
                        <a:spcAft>
                          <a:spcPts val="0"/>
                        </a:spcAft>
                      </a:pPr>
                      <a:r>
                        <a:rPr lang="el-GR" sz="1800" dirty="0">
                          <a:effectLst/>
                          <a:latin typeface="Arial" pitchFamily="34" charset="0"/>
                          <a:cs typeface="Arial" pitchFamily="34" charset="0"/>
                        </a:rPr>
                        <a:t>ΤΕΧΝΙΚΗ ΠΡΟΣΦΟΡΑ</a:t>
                      </a:r>
                      <a:endParaRPr lang="el-GR" sz="1800" i="1" dirty="0">
                        <a:effectLst/>
                        <a:latin typeface="Arial" pitchFamily="34" charset="0"/>
                        <a:ea typeface="Times New Roman"/>
                        <a:cs typeface="Arial" pitchFamily="34" charset="0"/>
                      </a:endParaRPr>
                    </a:p>
                  </a:txBody>
                  <a:tcPr marL="68580" marR="68580" marT="0" marB="0" anchor="ctr">
                    <a:solidFill>
                      <a:schemeClr val="accent4">
                        <a:lumMod val="75000"/>
                      </a:schemeClr>
                    </a:solidFill>
                  </a:tcPr>
                </a:tc>
                <a:tc>
                  <a:txBody>
                    <a:bodyPr/>
                    <a:lstStyle/>
                    <a:p>
                      <a:pPr algn="ctr" hangingPunct="0">
                        <a:lnSpc>
                          <a:spcPts val="1500"/>
                        </a:lnSpc>
                        <a:spcBef>
                          <a:spcPts val="600"/>
                        </a:spcBef>
                        <a:spcAft>
                          <a:spcPts val="0"/>
                        </a:spcAft>
                      </a:pPr>
                      <a:r>
                        <a:rPr lang="el-GR" sz="1800" b="1" dirty="0">
                          <a:effectLst/>
                          <a:latin typeface="Arial" pitchFamily="34" charset="0"/>
                          <a:cs typeface="Arial" pitchFamily="34" charset="0"/>
                        </a:rPr>
                        <a:t>α</a:t>
                      </a:r>
                      <a:endParaRPr lang="el-GR" sz="1800" b="1" i="1" dirty="0">
                        <a:effectLst/>
                        <a:latin typeface="Arial" pitchFamily="34" charset="0"/>
                        <a:ea typeface="Times New Roman"/>
                        <a:cs typeface="Arial" pitchFamily="34" charset="0"/>
                      </a:endParaRPr>
                    </a:p>
                  </a:txBody>
                  <a:tcPr marL="68580" marR="68580" marT="0" marB="0" anchor="ctr"/>
                </a:tc>
                <a:tc>
                  <a:txBody>
                    <a:bodyPr/>
                    <a:lstStyle/>
                    <a:p>
                      <a:pPr algn="ctr" hangingPunct="0">
                        <a:lnSpc>
                          <a:spcPts val="1500"/>
                        </a:lnSpc>
                        <a:spcBef>
                          <a:spcPts val="600"/>
                        </a:spcBef>
                        <a:spcAft>
                          <a:spcPts val="0"/>
                        </a:spcAft>
                      </a:pPr>
                      <a:r>
                        <a:rPr lang="el-GR" sz="1800" b="1" dirty="0">
                          <a:effectLst/>
                          <a:latin typeface="Arial" pitchFamily="34" charset="0"/>
                          <a:cs typeface="Arial" pitchFamily="34" charset="0"/>
                        </a:rPr>
                        <a:t>40</a:t>
                      </a:r>
                      <a:endParaRPr lang="el-GR" sz="1800" b="1" i="1" dirty="0">
                        <a:effectLst/>
                        <a:latin typeface="Arial" pitchFamily="34" charset="0"/>
                        <a:ea typeface="Times New Roman"/>
                        <a:cs typeface="Arial" pitchFamily="34" charset="0"/>
                      </a:endParaRPr>
                    </a:p>
                  </a:txBody>
                  <a:tcPr marL="68580" marR="68580" marT="0" marB="0" anchor="ctr"/>
                </a:tc>
              </a:tr>
              <a:tr h="504056">
                <a:tc>
                  <a:txBody>
                    <a:bodyPr/>
                    <a:lstStyle/>
                    <a:p>
                      <a:pPr algn="l" hangingPunct="0">
                        <a:lnSpc>
                          <a:spcPts val="1500"/>
                        </a:lnSpc>
                        <a:spcBef>
                          <a:spcPts val="600"/>
                        </a:spcBef>
                        <a:spcAft>
                          <a:spcPts val="0"/>
                        </a:spcAft>
                      </a:pPr>
                      <a:r>
                        <a:rPr lang="el-GR" sz="1800" dirty="0">
                          <a:effectLst/>
                          <a:latin typeface="Arial" pitchFamily="34" charset="0"/>
                          <a:cs typeface="Arial" pitchFamily="34" charset="0"/>
                        </a:rPr>
                        <a:t>ΟΙΚΟΝΟΜΙΚΗ ΠΡΟΣΦΟΡΑ</a:t>
                      </a:r>
                      <a:endParaRPr lang="el-GR" sz="1800" i="1" dirty="0">
                        <a:effectLst/>
                        <a:latin typeface="Arial" pitchFamily="34" charset="0"/>
                        <a:ea typeface="Times New Roman"/>
                        <a:cs typeface="Arial" pitchFamily="34" charset="0"/>
                      </a:endParaRPr>
                    </a:p>
                  </a:txBody>
                  <a:tcPr marL="68580" marR="68580" marT="0" marB="0" anchor="ctr">
                    <a:solidFill>
                      <a:schemeClr val="accent4">
                        <a:lumMod val="75000"/>
                      </a:schemeClr>
                    </a:solidFill>
                  </a:tcPr>
                </a:tc>
                <a:tc>
                  <a:txBody>
                    <a:bodyPr/>
                    <a:lstStyle/>
                    <a:p>
                      <a:pPr algn="ctr" hangingPunct="0">
                        <a:lnSpc>
                          <a:spcPts val="1500"/>
                        </a:lnSpc>
                        <a:spcBef>
                          <a:spcPts val="600"/>
                        </a:spcBef>
                        <a:spcAft>
                          <a:spcPts val="0"/>
                        </a:spcAft>
                      </a:pPr>
                      <a:r>
                        <a:rPr lang="el-GR" sz="1800" b="1" dirty="0">
                          <a:effectLst/>
                          <a:latin typeface="Arial" pitchFamily="34" charset="0"/>
                          <a:cs typeface="Arial" pitchFamily="34" charset="0"/>
                        </a:rPr>
                        <a:t>β</a:t>
                      </a:r>
                      <a:endParaRPr lang="el-GR" sz="1800" b="1" i="1" dirty="0">
                        <a:effectLst/>
                        <a:latin typeface="Arial" pitchFamily="34" charset="0"/>
                        <a:ea typeface="Times New Roman"/>
                        <a:cs typeface="Arial" pitchFamily="34" charset="0"/>
                      </a:endParaRPr>
                    </a:p>
                  </a:txBody>
                  <a:tcPr marL="68580" marR="68580" marT="0" marB="0" anchor="ctr"/>
                </a:tc>
                <a:tc>
                  <a:txBody>
                    <a:bodyPr/>
                    <a:lstStyle/>
                    <a:p>
                      <a:pPr algn="ctr" hangingPunct="0">
                        <a:lnSpc>
                          <a:spcPts val="1500"/>
                        </a:lnSpc>
                        <a:spcBef>
                          <a:spcPts val="600"/>
                        </a:spcBef>
                        <a:spcAft>
                          <a:spcPts val="0"/>
                        </a:spcAft>
                      </a:pPr>
                      <a:r>
                        <a:rPr lang="el-GR" sz="1800" b="1" dirty="0">
                          <a:effectLst/>
                          <a:latin typeface="Arial" pitchFamily="34" charset="0"/>
                          <a:cs typeface="Arial" pitchFamily="34" charset="0"/>
                        </a:rPr>
                        <a:t>60</a:t>
                      </a:r>
                      <a:endParaRPr lang="el-GR" sz="1800" b="1" i="1" dirty="0">
                        <a:effectLst/>
                        <a:latin typeface="Arial" pitchFamily="34" charset="0"/>
                        <a:ea typeface="Times New Roman"/>
                        <a:cs typeface="Arial" pitchFamily="34" charset="0"/>
                      </a:endParaRPr>
                    </a:p>
                  </a:txBody>
                  <a:tcPr marL="68580" marR="68580" marT="0" marB="0" anchor="ctr"/>
                </a:tc>
              </a:tr>
            </a:tbl>
          </a:graphicData>
        </a:graphic>
      </p:graphicFrame>
      <p:pic>
        <p:nvPicPr>
          <p:cNvPr id="6"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544616"/>
          </a:xfrm>
        </p:spPr>
        <p:txBody>
          <a:bodyPr>
            <a:normAutofit/>
          </a:bodyPr>
          <a:lstStyle/>
          <a:p>
            <a:pPr algn="just">
              <a:buFont typeface="Wingdings" pitchFamily="2" charset="2"/>
              <a:buChar char="Ø"/>
            </a:pPr>
            <a:r>
              <a:rPr lang="el-GR" sz="3000" dirty="0" smtClean="0">
                <a:latin typeface="Arial" pitchFamily="34" charset="0"/>
                <a:cs typeface="Arial" pitchFamily="34" charset="0"/>
              </a:rPr>
              <a:t>Διάρκεια Σύμβασης τουλάχιστον 10 χρόνια</a:t>
            </a:r>
          </a:p>
          <a:p>
            <a:pPr algn="just">
              <a:buFont typeface="Wingdings" pitchFamily="2" charset="2"/>
              <a:buChar char="Ø"/>
            </a:pPr>
            <a:endParaRPr lang="el-GR" sz="3000" dirty="0" smtClean="0">
              <a:latin typeface="Arial" pitchFamily="34" charset="0"/>
              <a:cs typeface="Arial" pitchFamily="34" charset="0"/>
            </a:endParaRPr>
          </a:p>
          <a:p>
            <a:pPr algn="just">
              <a:buFont typeface="Wingdings" pitchFamily="2" charset="2"/>
              <a:buChar char="Ø"/>
            </a:pPr>
            <a:r>
              <a:rPr lang="el-GR" sz="3000" dirty="0" smtClean="0">
                <a:latin typeface="Arial" pitchFamily="34" charset="0"/>
                <a:cs typeface="Arial" pitchFamily="34" charset="0"/>
              </a:rPr>
              <a:t>Συντήρηση εξοπλισμού στις υποχρεώσεις του Ανάδοχου, ανάλογα με τη φύση του Έργου</a:t>
            </a:r>
          </a:p>
          <a:p>
            <a:pPr algn="just">
              <a:buFont typeface="Wingdings" pitchFamily="2" charset="2"/>
              <a:buChar char="Ø"/>
            </a:pPr>
            <a:endParaRPr lang="el-GR" sz="3000" dirty="0" smtClean="0">
              <a:latin typeface="Arial" pitchFamily="34" charset="0"/>
              <a:cs typeface="Arial" pitchFamily="34" charset="0"/>
            </a:endParaRPr>
          </a:p>
          <a:p>
            <a:pPr algn="just">
              <a:buFont typeface="Wingdings" pitchFamily="2" charset="2"/>
              <a:buChar char="Ø"/>
            </a:pPr>
            <a:r>
              <a:rPr lang="el-GR" sz="3000" dirty="0" smtClean="0">
                <a:latin typeface="Arial" pitchFamily="34" charset="0"/>
                <a:cs typeface="Arial" pitchFamily="34" charset="0"/>
              </a:rPr>
              <a:t>Υλοποίηση Καταλόγου Μέτρων Βελτίωσης στη βάση χρονοδιαγράμματος</a:t>
            </a:r>
          </a:p>
          <a:p>
            <a:pPr algn="just">
              <a:buFont typeface="Wingdings" pitchFamily="2" charset="2"/>
              <a:buChar char="Ø"/>
            </a:pPr>
            <a:endParaRPr lang="el-GR" sz="3000" dirty="0" smtClean="0">
              <a:latin typeface="Arial" pitchFamily="34" charset="0"/>
              <a:cs typeface="Arial" pitchFamily="34" charset="0"/>
            </a:endParaRPr>
          </a:p>
          <a:p>
            <a:pPr algn="just" hangingPunct="0">
              <a:lnSpc>
                <a:spcPct val="120000"/>
              </a:lnSpc>
              <a:spcBef>
                <a:spcPts val="0"/>
              </a:spcBef>
              <a:buFont typeface="Wingdings" pitchFamily="2" charset="2"/>
              <a:buChar char="Ø"/>
            </a:pPr>
            <a:r>
              <a:rPr lang="el-GR" sz="3000" dirty="0" smtClean="0">
                <a:latin typeface="Arial" pitchFamily="34" charset="0"/>
                <a:cs typeface="Arial" pitchFamily="34" charset="0"/>
              </a:rPr>
              <a:t>Συμβατική Αξία </a:t>
            </a:r>
          </a:p>
          <a:p>
            <a:pPr algn="just" hangingPunct="0">
              <a:lnSpc>
                <a:spcPct val="110000"/>
              </a:lnSpc>
              <a:spcBef>
                <a:spcPts val="0"/>
              </a:spcBef>
              <a:buNone/>
            </a:pPr>
            <a:r>
              <a:rPr lang="el-GR" sz="2800" dirty="0" smtClean="0">
                <a:latin typeface="Arial" pitchFamily="34" charset="0"/>
                <a:cs typeface="Arial" pitchFamily="34" charset="0"/>
              </a:rPr>
              <a:t>	</a:t>
            </a:r>
            <a:endParaRPr lang="en-US" sz="26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fontScale="90000"/>
          </a:bodyPr>
          <a:lstStyle/>
          <a:p>
            <a:r>
              <a:rPr lang="el-GR" sz="3600" dirty="0" smtClean="0">
                <a:solidFill>
                  <a:srgbClr val="002060"/>
                </a:solidFill>
                <a:latin typeface="Arial" pitchFamily="34" charset="0"/>
                <a:cs typeface="Arial" pitchFamily="34" charset="0"/>
              </a:rPr>
              <a:t>Βασικές Πρόνοιες Σύμβασης (ΤΟΜΟΣ Β)</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lstStyle/>
          <a:p>
            <a:pPr marL="0" indent="0">
              <a:buNone/>
            </a:pPr>
            <a:r>
              <a:rPr lang="el-GR" sz="2800" b="1" dirty="0" smtClean="0">
                <a:latin typeface="Arial" pitchFamily="34" charset="0"/>
                <a:cs typeface="Arial" pitchFamily="34" charset="0"/>
              </a:rPr>
              <a:t>Γ. Πρότυπα Έγγραφα Διαγωνισμού για ΣΕΑ</a:t>
            </a:r>
          </a:p>
          <a:p>
            <a:pPr marL="0" indent="0">
              <a:buNone/>
            </a:pPr>
            <a:endParaRPr lang="el-GR" sz="2800" b="1" dirty="0" smtClean="0">
              <a:latin typeface="Arial" pitchFamily="34" charset="0"/>
              <a:cs typeface="Arial" pitchFamily="34" charset="0"/>
            </a:endParaRPr>
          </a:p>
          <a:p>
            <a:pPr marL="0" indent="0">
              <a:buNone/>
            </a:pPr>
            <a:r>
              <a:rPr lang="el-GR" sz="2800" b="1" dirty="0" smtClean="0">
                <a:latin typeface="Arial" pitchFamily="34" charset="0"/>
                <a:cs typeface="Arial" pitchFamily="34" charset="0"/>
              </a:rPr>
              <a:t>Τόμος Α, Μέρη Ι και ΙΙ</a:t>
            </a:r>
          </a:p>
          <a:p>
            <a:pPr marL="271463" indent="-271463">
              <a:buClr>
                <a:schemeClr val="accent4">
                  <a:lumMod val="75000"/>
                </a:schemeClr>
              </a:buClr>
              <a:buFont typeface="Wingdings" pitchFamily="2" charset="2"/>
              <a:buChar char="Ø"/>
            </a:pPr>
            <a:r>
              <a:rPr lang="el-GR" sz="3000" dirty="0" smtClean="0">
                <a:latin typeface="Arial" pitchFamily="34" charset="0"/>
                <a:cs typeface="Arial" pitchFamily="34" charset="0"/>
              </a:rPr>
              <a:t>Βασικές Αρχές</a:t>
            </a:r>
          </a:p>
          <a:p>
            <a:pPr marL="271463" indent="-271463">
              <a:buClr>
                <a:schemeClr val="accent4">
                  <a:lumMod val="75000"/>
                </a:schemeClr>
              </a:buClr>
              <a:buFont typeface="Wingdings" pitchFamily="2" charset="2"/>
              <a:buChar char="Ø"/>
            </a:pPr>
            <a:r>
              <a:rPr lang="el-GR" sz="3000" dirty="0" smtClean="0">
                <a:latin typeface="Arial" pitchFamily="34" charset="0"/>
                <a:cs typeface="Arial" pitchFamily="34" charset="0"/>
              </a:rPr>
              <a:t>Δικαίωμα και Προϋποθέσεις Συμμετοχής</a:t>
            </a:r>
          </a:p>
          <a:p>
            <a:pPr marL="271463" indent="-271463">
              <a:buClr>
                <a:schemeClr val="accent4">
                  <a:lumMod val="75000"/>
                </a:schemeClr>
              </a:buClr>
              <a:buFont typeface="Wingdings" pitchFamily="2" charset="2"/>
              <a:buChar char="Ø"/>
            </a:pPr>
            <a:r>
              <a:rPr lang="el-GR" sz="3000" dirty="0" smtClean="0">
                <a:latin typeface="Arial" pitchFamily="34" charset="0"/>
                <a:cs typeface="Arial" pitchFamily="34" charset="0"/>
              </a:rPr>
              <a:t>Χρηματοοικονομική και Τεχνική Ικανότητα</a:t>
            </a:r>
          </a:p>
          <a:p>
            <a:pPr marL="271463" indent="-271463">
              <a:buClr>
                <a:schemeClr val="accent4">
                  <a:lumMod val="75000"/>
                </a:schemeClr>
              </a:buClr>
              <a:buFont typeface="Wingdings" pitchFamily="2" charset="2"/>
              <a:buChar char="Ø"/>
            </a:pPr>
            <a:r>
              <a:rPr lang="el-GR" sz="3000" dirty="0" smtClean="0">
                <a:latin typeface="Arial" pitchFamily="34" charset="0"/>
                <a:cs typeface="Arial" pitchFamily="34" charset="0"/>
              </a:rPr>
              <a:t>Τεχνικά και Οικονομικά Κριτήρια Αξιολόγησης</a:t>
            </a:r>
          </a:p>
          <a:p>
            <a:pPr marL="271463" indent="-271463">
              <a:buClr>
                <a:schemeClr val="accent4">
                  <a:lumMod val="75000"/>
                </a:schemeClr>
              </a:buClr>
              <a:buFont typeface="Wingdings" pitchFamily="2" charset="2"/>
              <a:buChar char="Ø"/>
            </a:pPr>
            <a:r>
              <a:rPr lang="el-GR" sz="3000" dirty="0" smtClean="0">
                <a:latin typeface="Arial" pitchFamily="34" charset="0"/>
                <a:cs typeface="Arial" pitchFamily="34" charset="0"/>
              </a:rPr>
              <a:t>Σταθμισμένη Βαθμολογία </a:t>
            </a:r>
          </a:p>
        </p:txBody>
      </p:sp>
      <p:sp>
        <p:nvSpPr>
          <p:cNvPr id="3" name="Title 2"/>
          <p:cNvSpPr>
            <a:spLocks noGrp="1"/>
          </p:cNvSpPr>
          <p:nvPr>
            <p:ph type="title"/>
          </p:nvPr>
        </p:nvSpPr>
        <p:spPr>
          <a:xfrm>
            <a:off x="457200" y="274638"/>
            <a:ext cx="8229600" cy="778098"/>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968552"/>
          </a:xfrm>
        </p:spPr>
        <p:txBody>
          <a:bodyPr>
            <a:normAutofit fontScale="92500" lnSpcReduction="20000"/>
          </a:bodyPr>
          <a:lstStyle/>
          <a:p>
            <a:pPr hangingPunct="0">
              <a:lnSpc>
                <a:spcPct val="120000"/>
              </a:lnSpc>
              <a:spcBef>
                <a:spcPts val="0"/>
              </a:spcBef>
              <a:buNone/>
            </a:pPr>
            <a:r>
              <a:rPr lang="el-GR" sz="3200" dirty="0" smtClean="0">
                <a:latin typeface="Arial" pitchFamily="34" charset="0"/>
                <a:cs typeface="Arial" pitchFamily="34" charset="0"/>
              </a:rPr>
              <a:t>Η Συμβατική Αξία περιλαμβάνει τα ακόλουθα</a:t>
            </a:r>
            <a:r>
              <a:rPr lang="el-GR" sz="2800" dirty="0" smtClean="0">
                <a:latin typeface="Arial" pitchFamily="34" charset="0"/>
                <a:cs typeface="Arial" pitchFamily="34" charset="0"/>
              </a:rPr>
              <a:t>:</a:t>
            </a:r>
            <a:endParaRPr lang="en-US" sz="2800" i="1" dirty="0" smtClean="0">
              <a:latin typeface="Arial" pitchFamily="34" charset="0"/>
              <a:cs typeface="Arial" pitchFamily="34" charset="0"/>
            </a:endParaRPr>
          </a:p>
          <a:p>
            <a:pPr marL="622300" indent="-534988" algn="just" hangingPunct="0">
              <a:lnSpc>
                <a:spcPct val="110000"/>
              </a:lnSpc>
              <a:spcBef>
                <a:spcPts val="0"/>
              </a:spcBef>
              <a:buNone/>
            </a:pPr>
            <a:r>
              <a:rPr lang="el-GR" sz="3000" dirty="0" smtClean="0">
                <a:latin typeface="Arial" pitchFamily="34" charset="0"/>
                <a:cs typeface="Arial" pitchFamily="34" charset="0"/>
              </a:rPr>
              <a:t>(α)	το συνολικό εγγυημένο οικονομικό όφελος του Εργοδότη</a:t>
            </a:r>
            <a:endParaRPr lang="en-US" sz="3000" i="1" dirty="0" smtClean="0">
              <a:latin typeface="Arial" pitchFamily="34" charset="0"/>
              <a:cs typeface="Arial" pitchFamily="34" charset="0"/>
            </a:endParaRPr>
          </a:p>
          <a:p>
            <a:pPr marL="622300" indent="-534988" algn="just" hangingPunct="0">
              <a:lnSpc>
                <a:spcPct val="110000"/>
              </a:lnSpc>
              <a:spcBef>
                <a:spcPts val="0"/>
              </a:spcBef>
              <a:buNone/>
            </a:pPr>
            <a:r>
              <a:rPr lang="el-GR" sz="3000" dirty="0" smtClean="0">
                <a:latin typeface="Arial" pitchFamily="34" charset="0"/>
                <a:cs typeface="Arial" pitchFamily="34" charset="0"/>
              </a:rPr>
              <a:t>(β)	το συνολικό οικονομικό όφελος του Αναδόχου, θα είναι η διαφορά του πραγματικού οικονομικού οφέλους από το εγγυημένο οικονομικό όφελος του Εργοδότη, και </a:t>
            </a:r>
            <a:endParaRPr lang="en-US" sz="3000" i="1" dirty="0" smtClean="0">
              <a:latin typeface="Arial" pitchFamily="34" charset="0"/>
              <a:cs typeface="Arial" pitchFamily="34" charset="0"/>
            </a:endParaRPr>
          </a:p>
          <a:p>
            <a:pPr marL="622300" indent="-534988" algn="just">
              <a:lnSpc>
                <a:spcPct val="110000"/>
              </a:lnSpc>
              <a:spcBef>
                <a:spcPts val="0"/>
              </a:spcBef>
              <a:buNone/>
            </a:pPr>
            <a:r>
              <a:rPr lang="el-GR" sz="3000" dirty="0" smtClean="0">
                <a:latin typeface="Arial" pitchFamily="34" charset="0"/>
                <a:cs typeface="Arial" pitchFamily="34" charset="0"/>
              </a:rPr>
              <a:t>(γ)	το ποσό που θα προκύψει από τις οποιεσδήποτε επιπρόσθετες εξοικονομήσεις ενέργειας πέραν του αναμενόμενου οικονομικού οφέλους θα κατανέμεται ισόποσα στα συμβαλλόμενα μέρη.</a:t>
            </a:r>
            <a:endParaRPr lang="en-US" sz="3000" dirty="0"/>
          </a:p>
        </p:txBody>
      </p:sp>
      <p:sp>
        <p:nvSpPr>
          <p:cNvPr id="3" name="Title 2"/>
          <p:cNvSpPr>
            <a:spLocks noGrp="1"/>
          </p:cNvSpPr>
          <p:nvPr>
            <p:ph type="title"/>
          </p:nvPr>
        </p:nvSpPr>
        <p:spPr>
          <a:xfrm>
            <a:off x="323528" y="274638"/>
            <a:ext cx="8496944" cy="778098"/>
          </a:xfrm>
        </p:spPr>
        <p:txBody>
          <a:bodyPr>
            <a:noAutofit/>
          </a:bodyPr>
          <a:lstStyle/>
          <a:p>
            <a:r>
              <a:rPr lang="el-GR" sz="3400" dirty="0" smtClean="0">
                <a:solidFill>
                  <a:srgbClr val="002060"/>
                </a:solidFill>
                <a:latin typeface="Arial" pitchFamily="34" charset="0"/>
                <a:cs typeface="Arial" pitchFamily="34" charset="0"/>
              </a:rPr>
              <a:t>Βασικές Πρόνοιες Σύμβασης (ΤΟΜΟΣ Β)</a:t>
            </a:r>
            <a:endParaRPr lang="en-US" sz="34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781800"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400600"/>
          </a:xfrm>
        </p:spPr>
        <p:txBody>
          <a:bodyPr>
            <a:normAutofit lnSpcReduction="10000"/>
          </a:bodyPr>
          <a:lstStyle/>
          <a:p>
            <a:pPr marL="365125" indent="-365125" algn="just" hangingPunct="0">
              <a:buNone/>
            </a:pPr>
            <a:r>
              <a:rPr lang="el-GR" sz="2600" dirty="0" smtClean="0">
                <a:latin typeface="Arial" pitchFamily="34" charset="0"/>
                <a:cs typeface="Arial" pitchFamily="34" charset="0"/>
              </a:rPr>
              <a:t>Η Σύμβαση παύει να ισχύει</a:t>
            </a:r>
            <a:r>
              <a:rPr lang="en-GB" sz="2600" dirty="0" smtClean="0">
                <a:latin typeface="Arial" pitchFamily="34" charset="0"/>
                <a:cs typeface="Arial" pitchFamily="34" charset="0"/>
              </a:rPr>
              <a:t>:</a:t>
            </a:r>
          </a:p>
          <a:p>
            <a:pPr marL="533400" indent="-533400" algn="just" hangingPunct="0">
              <a:buNone/>
            </a:pPr>
            <a:r>
              <a:rPr lang="en-GB" sz="2600" dirty="0" smtClean="0">
                <a:latin typeface="Arial" pitchFamily="34" charset="0"/>
                <a:cs typeface="Arial" pitchFamily="34" charset="0"/>
              </a:rPr>
              <a:t>(</a:t>
            </a:r>
            <a:r>
              <a:rPr lang="el-GR" sz="2600" dirty="0" smtClean="0">
                <a:latin typeface="Arial" pitchFamily="34" charset="0"/>
                <a:cs typeface="Arial" pitchFamily="34" charset="0"/>
              </a:rPr>
              <a:t>α</a:t>
            </a:r>
            <a:r>
              <a:rPr lang="en-GB" sz="2600" dirty="0" smtClean="0">
                <a:latin typeface="Arial" pitchFamily="34" charset="0"/>
                <a:cs typeface="Arial" pitchFamily="34" charset="0"/>
              </a:rPr>
              <a:t>)</a:t>
            </a:r>
            <a:r>
              <a:rPr lang="el-GR" sz="2600" dirty="0" smtClean="0">
                <a:latin typeface="Arial" pitchFamily="34" charset="0"/>
                <a:cs typeface="Arial" pitchFamily="34" charset="0"/>
              </a:rPr>
              <a:t> με τη λήξη της συμβατικής περιόδου και νοουμένου ότι, έχουν παραληφθεί οριστικά όλες οι υπηρεσίες και δραστηριότητες που περιλαμβάνονται στο Αντικείμενο της Σύμβασης </a:t>
            </a:r>
          </a:p>
          <a:p>
            <a:pPr marL="533400" indent="-533400" algn="ctr" hangingPunct="0">
              <a:buNone/>
            </a:pPr>
            <a:r>
              <a:rPr lang="el-GR" sz="2600" b="1" dirty="0" smtClean="0">
                <a:latin typeface="Arial" pitchFamily="34" charset="0"/>
                <a:cs typeface="Arial" pitchFamily="34" charset="0"/>
              </a:rPr>
              <a:t>		ή</a:t>
            </a:r>
          </a:p>
          <a:p>
            <a:pPr marL="533400" indent="-533400" algn="just" hangingPunct="0">
              <a:buNone/>
            </a:pPr>
            <a:r>
              <a:rPr lang="el-GR" sz="2600" dirty="0" smtClean="0">
                <a:latin typeface="Arial" pitchFamily="34" charset="0"/>
                <a:cs typeface="Arial" pitchFamily="34" charset="0"/>
              </a:rPr>
              <a:t> (β)	εάν προκύψει ανάγκη εφαρμογής των άρθρων περί τερματισμού της Σύμβασης σύμφωνα με τους σχετικούς όρους. </a:t>
            </a:r>
            <a:endParaRPr lang="en-US" sz="2600" i="1" dirty="0" smtClean="0">
              <a:latin typeface="Arial" pitchFamily="34" charset="0"/>
              <a:cs typeface="Arial" pitchFamily="34" charset="0"/>
            </a:endParaRPr>
          </a:p>
          <a:p>
            <a:pPr algn="just" hangingPunct="0"/>
            <a:endParaRPr lang="en-US" sz="1000" i="1" dirty="0" smtClean="0">
              <a:latin typeface="Arial" pitchFamily="34" charset="0"/>
              <a:cs typeface="Arial" pitchFamily="34" charset="0"/>
            </a:endParaRPr>
          </a:p>
          <a:p>
            <a:pPr marL="0" indent="0" algn="just">
              <a:buNone/>
            </a:pPr>
            <a:r>
              <a:rPr lang="el-GR" sz="2600" dirty="0" smtClean="0">
                <a:latin typeface="Arial" pitchFamily="34" charset="0"/>
                <a:cs typeface="Arial" pitchFamily="34" charset="0"/>
              </a:rPr>
              <a:t>Σε περίπτωση επίτευξης του Συνολικού Αναμενόμενου Οικονομικού Οφέλους σε χρονικό διάστημα μικρότερο της Συμβατικής Περιόδου, η Σύμβαση λύεται αυτοδικαίως.</a:t>
            </a:r>
            <a:endParaRPr lang="en-US" sz="26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fontScale="90000"/>
          </a:bodyPr>
          <a:lstStyle/>
          <a:p>
            <a:r>
              <a:rPr lang="el-GR" sz="3600" dirty="0" smtClean="0">
                <a:solidFill>
                  <a:srgbClr val="002060"/>
                </a:solidFill>
                <a:latin typeface="Arial" pitchFamily="34" charset="0"/>
                <a:cs typeface="Arial" pitchFamily="34" charset="0"/>
              </a:rPr>
              <a:t>Βασικές Πρόνοιες Σύμβασης (ΤΟΜΟΣ Β)</a:t>
            </a:r>
            <a:endParaRPr lang="en-US" sz="3600" dirty="0">
              <a:solidFill>
                <a:srgbClr val="002060"/>
              </a:solidFill>
              <a:latin typeface="Arial" pitchFamily="34" charset="0"/>
              <a:cs typeface="Arial" pitchFamily="34" charset="0"/>
            </a:endParaRPr>
          </a:p>
        </p:txBody>
      </p:sp>
      <p:pic>
        <p:nvPicPr>
          <p:cNvPr id="4" name="Picture 2" descr="logo"/>
          <p:cNvPicPr>
            <a:picLocks noChangeAspect="1" noChangeArrowheads="1"/>
          </p:cNvPicPr>
          <p:nvPr/>
        </p:nvPicPr>
        <p:blipFill>
          <a:blip r:embed="rId2" cstate="print"/>
          <a:srcRect/>
          <a:stretch>
            <a:fillRect/>
          </a:stretch>
        </p:blipFill>
        <p:spPr bwMode="auto">
          <a:xfrm>
            <a:off x="7092280" y="6093296"/>
            <a:ext cx="1858144" cy="587822"/>
          </a:xfrm>
          <a:prstGeom prst="rect">
            <a:avLst/>
          </a:prstGeom>
          <a:noFill/>
          <a:ln w="9525">
            <a:noFill/>
            <a:miter lim="800000"/>
            <a:headEnd/>
            <a:tailEnd/>
          </a:ln>
        </p:spPr>
      </p:pic>
      <p:pic>
        <p:nvPicPr>
          <p:cNvPr id="5" name="Picture 2" descr="logo"/>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363272" cy="5760640"/>
          </a:xfrm>
        </p:spPr>
        <p:txBody>
          <a:bodyPr>
            <a:noAutofit/>
          </a:bodyPr>
          <a:lstStyle/>
          <a:p>
            <a:pPr marL="87313" indent="0">
              <a:spcBef>
                <a:spcPts val="0"/>
              </a:spcBef>
              <a:buNone/>
            </a:pPr>
            <a:r>
              <a:rPr lang="el-GR" sz="2600" b="1" dirty="0" smtClean="0">
                <a:latin typeface="Arial" pitchFamily="34" charset="0"/>
                <a:cs typeface="Arial" pitchFamily="34" charset="0"/>
              </a:rPr>
              <a:t>Αναμενόμενο (Εκτιμούμενο) Οικονομικό Όφελος</a:t>
            </a:r>
            <a:endParaRPr lang="en-US" sz="2600" i="1" dirty="0" smtClean="0">
              <a:latin typeface="Arial" pitchFamily="34" charset="0"/>
              <a:cs typeface="Arial" pitchFamily="34" charset="0"/>
            </a:endParaRPr>
          </a:p>
          <a:p>
            <a:pPr marL="87313" indent="0" algn="just">
              <a:spcBef>
                <a:spcPts val="0"/>
              </a:spcBef>
              <a:buNone/>
            </a:pPr>
            <a:r>
              <a:rPr lang="el-GR" sz="2600" dirty="0" smtClean="0">
                <a:latin typeface="Arial" pitchFamily="34" charset="0"/>
                <a:cs typeface="Arial" pitchFamily="34" charset="0"/>
              </a:rPr>
              <a:t>Το οικονομικό όφελος που ο Ανάδοχος αναμένει ότι θα προκύψει ως αποτέλεσμα των παρεχομένων Υπηρεσιών.</a:t>
            </a:r>
            <a:endParaRPr lang="en-US" sz="2600" i="1" dirty="0" smtClean="0">
              <a:latin typeface="Arial" pitchFamily="34" charset="0"/>
              <a:cs typeface="Arial" pitchFamily="34" charset="0"/>
            </a:endParaRPr>
          </a:p>
          <a:p>
            <a:pPr marL="87313" indent="0">
              <a:spcBef>
                <a:spcPts val="0"/>
              </a:spcBef>
              <a:buNone/>
            </a:pPr>
            <a:r>
              <a:rPr lang="el-GR" sz="2600" b="1" dirty="0" smtClean="0">
                <a:latin typeface="Arial" pitchFamily="34" charset="0"/>
                <a:cs typeface="Arial" pitchFamily="34" charset="0"/>
              </a:rPr>
              <a:t> </a:t>
            </a:r>
            <a:endParaRPr lang="en-US" sz="2600" i="1" dirty="0" smtClean="0">
              <a:latin typeface="Arial" pitchFamily="34" charset="0"/>
              <a:cs typeface="Arial" pitchFamily="34" charset="0"/>
            </a:endParaRPr>
          </a:p>
          <a:p>
            <a:pPr marL="87313" indent="0">
              <a:spcBef>
                <a:spcPts val="0"/>
              </a:spcBef>
              <a:buNone/>
            </a:pPr>
            <a:r>
              <a:rPr lang="el-GR" sz="2600" b="1" dirty="0" smtClean="0">
                <a:latin typeface="Arial" pitchFamily="34" charset="0"/>
                <a:cs typeface="Arial" pitchFamily="34" charset="0"/>
              </a:rPr>
              <a:t>Πραγματικό Οικονομικό Όφελος</a:t>
            </a:r>
            <a:endParaRPr lang="en-US" sz="2600" i="1" dirty="0" smtClean="0">
              <a:latin typeface="Arial" pitchFamily="34" charset="0"/>
              <a:cs typeface="Arial" pitchFamily="34" charset="0"/>
            </a:endParaRPr>
          </a:p>
          <a:p>
            <a:pPr marL="87313" indent="0" algn="just">
              <a:spcBef>
                <a:spcPts val="0"/>
              </a:spcBef>
              <a:buNone/>
            </a:pPr>
            <a:r>
              <a:rPr lang="el-GR" sz="2600" dirty="0" smtClean="0">
                <a:latin typeface="Arial" pitchFamily="34" charset="0"/>
                <a:cs typeface="Arial" pitchFamily="34" charset="0"/>
              </a:rPr>
              <a:t>Το οικονομικό όφελος που θα προκύψει ως αποτέλεσμα των παρεχομένων Υπηρεσιών.</a:t>
            </a:r>
            <a:endParaRPr lang="en-US" sz="2600" i="1" dirty="0" smtClean="0">
              <a:latin typeface="Arial" pitchFamily="34" charset="0"/>
              <a:cs typeface="Arial" pitchFamily="34" charset="0"/>
            </a:endParaRPr>
          </a:p>
          <a:p>
            <a:pPr marL="87313" indent="0">
              <a:spcBef>
                <a:spcPts val="0"/>
              </a:spcBef>
              <a:buNone/>
            </a:pPr>
            <a:r>
              <a:rPr lang="el-GR" sz="2600" b="1" dirty="0" smtClean="0">
                <a:latin typeface="Arial" pitchFamily="34" charset="0"/>
                <a:cs typeface="Arial" pitchFamily="34" charset="0"/>
              </a:rPr>
              <a:t> </a:t>
            </a:r>
            <a:endParaRPr lang="en-US" sz="2600" i="1" dirty="0" smtClean="0">
              <a:latin typeface="Arial" pitchFamily="34" charset="0"/>
              <a:cs typeface="Arial" pitchFamily="34" charset="0"/>
            </a:endParaRPr>
          </a:p>
          <a:p>
            <a:pPr marL="87313" indent="0">
              <a:spcBef>
                <a:spcPts val="0"/>
              </a:spcBef>
              <a:buNone/>
            </a:pPr>
            <a:r>
              <a:rPr lang="el-GR" sz="2600" b="1" dirty="0" smtClean="0">
                <a:latin typeface="Arial" pitchFamily="34" charset="0"/>
                <a:cs typeface="Arial" pitchFamily="34" charset="0"/>
              </a:rPr>
              <a:t>Εγγυημένο Οικονομικό Όφελος Εργοδότη</a:t>
            </a:r>
            <a:endParaRPr lang="en-US" sz="2600" i="1" dirty="0" smtClean="0">
              <a:latin typeface="Arial" pitchFamily="34" charset="0"/>
              <a:cs typeface="Arial" pitchFamily="34" charset="0"/>
            </a:endParaRPr>
          </a:p>
          <a:p>
            <a:pPr marL="87313" indent="0" algn="just">
              <a:spcBef>
                <a:spcPts val="0"/>
              </a:spcBef>
              <a:buNone/>
            </a:pPr>
            <a:r>
              <a:rPr lang="el-GR" sz="2600" dirty="0" smtClean="0">
                <a:latin typeface="Arial" pitchFamily="34" charset="0"/>
                <a:cs typeface="Arial" pitchFamily="34" charset="0"/>
              </a:rPr>
              <a:t>Το μέρος του πραγματικού οικονομικού οφέλους που ο Ανάδοχος θα καταβάλλει στον Εργοδότη.</a:t>
            </a:r>
            <a:r>
              <a:rPr lang="el-GR" sz="2600" b="1" dirty="0" smtClean="0">
                <a:latin typeface="Arial" pitchFamily="34" charset="0"/>
                <a:cs typeface="Arial" pitchFamily="34" charset="0"/>
              </a:rPr>
              <a:t> </a:t>
            </a:r>
            <a:endParaRPr lang="en-US" sz="2600" i="1" dirty="0" smtClean="0">
              <a:latin typeface="Arial" pitchFamily="34" charset="0"/>
              <a:cs typeface="Arial" pitchFamily="34" charset="0"/>
            </a:endParaRPr>
          </a:p>
          <a:p>
            <a:pPr>
              <a:spcBef>
                <a:spcPts val="0"/>
              </a:spcBef>
            </a:pPr>
            <a:endParaRPr lang="en-US" sz="2000" dirty="0">
              <a:latin typeface="Arial" pitchFamily="34" charset="0"/>
              <a:cs typeface="Arial" pitchFamily="34" charset="0"/>
            </a:endParaRPr>
          </a:p>
        </p:txBody>
      </p:sp>
      <p:sp>
        <p:nvSpPr>
          <p:cNvPr id="3" name="Title 2"/>
          <p:cNvSpPr>
            <a:spLocks noGrp="1"/>
          </p:cNvSpPr>
          <p:nvPr>
            <p:ph type="title"/>
          </p:nvPr>
        </p:nvSpPr>
        <p:spPr>
          <a:xfrm>
            <a:off x="457200" y="274638"/>
            <a:ext cx="8229600" cy="634082"/>
          </a:xfrm>
        </p:spPr>
        <p:txBody>
          <a:bodyPr>
            <a:noAutofit/>
          </a:bodyPr>
          <a:lstStyle/>
          <a:p>
            <a:r>
              <a:rPr lang="el-GR" sz="3600" dirty="0" smtClean="0">
                <a:solidFill>
                  <a:srgbClr val="002060"/>
                </a:solidFill>
                <a:latin typeface="Arial" pitchFamily="34" charset="0"/>
                <a:cs typeface="Arial" pitchFamily="34" charset="0"/>
              </a:rPr>
              <a:t>Ορισμοί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363272" cy="5760640"/>
          </a:xfrm>
        </p:spPr>
        <p:txBody>
          <a:bodyPr>
            <a:noAutofit/>
          </a:bodyPr>
          <a:lstStyle/>
          <a:p>
            <a:pPr marL="87313" indent="0">
              <a:spcBef>
                <a:spcPts val="0"/>
              </a:spcBef>
              <a:buNone/>
            </a:pPr>
            <a:r>
              <a:rPr lang="el-GR" sz="2500" b="1" dirty="0" smtClean="0">
                <a:latin typeface="Arial" pitchFamily="34" charset="0"/>
                <a:cs typeface="Arial" pitchFamily="34" charset="0"/>
              </a:rPr>
              <a:t>Πραγματική Εξοικονόμηση Ενέργειας</a:t>
            </a:r>
            <a:endParaRPr lang="en-US" sz="2500" i="1" dirty="0" smtClean="0">
              <a:latin typeface="Arial" pitchFamily="34" charset="0"/>
              <a:cs typeface="Arial" pitchFamily="34" charset="0"/>
            </a:endParaRPr>
          </a:p>
          <a:p>
            <a:pPr marL="87313" indent="0" algn="just">
              <a:spcBef>
                <a:spcPts val="0"/>
              </a:spcBef>
              <a:buNone/>
            </a:pPr>
            <a:r>
              <a:rPr lang="el-GR" sz="2500" dirty="0" smtClean="0">
                <a:latin typeface="Arial" pitchFamily="34" charset="0"/>
                <a:cs typeface="Arial" pitchFamily="34" charset="0"/>
              </a:rPr>
              <a:t>Η διαφορά στην κατανάλωση ενέργειας που θα προκύψει ως αποτέλεσμα των παρεχομένων Υπηρεσιών  και από την οποία προκύπτει το πραγματικό οικονομικό όφελος.</a:t>
            </a:r>
          </a:p>
          <a:p>
            <a:pPr marL="87313" indent="0" algn="just">
              <a:spcBef>
                <a:spcPts val="0"/>
              </a:spcBef>
              <a:buNone/>
            </a:pPr>
            <a:endParaRPr lang="el-GR" sz="2500" i="1" dirty="0" smtClean="0">
              <a:latin typeface="Arial" pitchFamily="34" charset="0"/>
              <a:cs typeface="Arial" pitchFamily="34" charset="0"/>
            </a:endParaRPr>
          </a:p>
          <a:p>
            <a:pPr marL="87313" indent="0">
              <a:lnSpc>
                <a:spcPct val="110000"/>
              </a:lnSpc>
              <a:spcBef>
                <a:spcPts val="0"/>
              </a:spcBef>
              <a:buNone/>
            </a:pPr>
            <a:r>
              <a:rPr lang="el-GR" sz="2500" b="1" dirty="0" smtClean="0">
                <a:latin typeface="Arial" pitchFamily="34" charset="0"/>
                <a:cs typeface="Arial" pitchFamily="34" charset="0"/>
              </a:rPr>
              <a:t>Πραγματικό Οικονομικό Όφελος Περιόδου Παρακολούθησης</a:t>
            </a:r>
            <a:endParaRPr lang="en-US" sz="2500" i="1" dirty="0" smtClean="0">
              <a:latin typeface="Arial" pitchFamily="34" charset="0"/>
              <a:cs typeface="Arial" pitchFamily="34" charset="0"/>
            </a:endParaRPr>
          </a:p>
          <a:p>
            <a:pPr marL="87313" indent="0" algn="just">
              <a:lnSpc>
                <a:spcPct val="110000"/>
              </a:lnSpc>
              <a:spcBef>
                <a:spcPts val="0"/>
              </a:spcBef>
              <a:buNone/>
            </a:pPr>
            <a:r>
              <a:rPr lang="el-GR" sz="2500" dirty="0" smtClean="0">
                <a:latin typeface="Arial" pitchFamily="34" charset="0"/>
                <a:cs typeface="Arial" pitchFamily="34" charset="0"/>
              </a:rPr>
              <a:t>Το οικονομικό όφελος εντός της Περιόδου Παρακολούθησης που θα προκύψει από τις παρεχόμενες υπηρεσίες και θα υπολογίζεται με βάση τις Τιμές Ενέργειας της Περιόδου Παρακολούθησης και τη διαφορά της Προσαρμοσμένης Βάσης Αναφοράς από την Πραγματική Ενεργειακή Κατανάλωση της Περιόδου.</a:t>
            </a:r>
            <a:endParaRPr lang="en-US" sz="2500" i="1" dirty="0" smtClean="0">
              <a:latin typeface="Arial" pitchFamily="34" charset="0"/>
              <a:cs typeface="Arial" pitchFamily="34" charset="0"/>
            </a:endParaRPr>
          </a:p>
          <a:p>
            <a:pPr marL="87313" indent="0" algn="just">
              <a:spcBef>
                <a:spcPts val="0"/>
              </a:spcBef>
              <a:buNone/>
            </a:pPr>
            <a:endParaRPr lang="en-US" sz="2200" i="1" dirty="0" smtClean="0">
              <a:latin typeface="Arial" pitchFamily="34" charset="0"/>
              <a:cs typeface="Arial" pitchFamily="34" charset="0"/>
            </a:endParaRPr>
          </a:p>
          <a:p>
            <a:pPr marL="87313" indent="0">
              <a:spcBef>
                <a:spcPts val="0"/>
              </a:spcBef>
              <a:buNone/>
            </a:pPr>
            <a:r>
              <a:rPr lang="el-GR" sz="2200" b="1" dirty="0" smtClean="0">
                <a:latin typeface="Arial" pitchFamily="34" charset="0"/>
                <a:cs typeface="Arial" pitchFamily="34" charset="0"/>
              </a:rPr>
              <a:t> </a:t>
            </a:r>
            <a:endParaRPr lang="en-US" sz="2200" i="1" dirty="0" smtClean="0">
              <a:latin typeface="Arial" pitchFamily="34" charset="0"/>
              <a:cs typeface="Arial" pitchFamily="34" charset="0"/>
            </a:endParaRPr>
          </a:p>
          <a:p>
            <a:pPr marL="87313" indent="0">
              <a:spcBef>
                <a:spcPts val="0"/>
              </a:spcBef>
              <a:buNone/>
            </a:pPr>
            <a:r>
              <a:rPr lang="el-GR" sz="2000" b="1" dirty="0" smtClean="0">
                <a:latin typeface="Arial" pitchFamily="34" charset="0"/>
                <a:cs typeface="Arial" pitchFamily="34" charset="0"/>
              </a:rPr>
              <a:t> </a:t>
            </a:r>
            <a:endParaRPr lang="en-US" sz="2000" i="1" dirty="0" smtClean="0">
              <a:latin typeface="Arial" pitchFamily="34" charset="0"/>
              <a:cs typeface="Arial" pitchFamily="34" charset="0"/>
            </a:endParaRPr>
          </a:p>
          <a:p>
            <a:pPr>
              <a:spcBef>
                <a:spcPts val="0"/>
              </a:spcBef>
            </a:pPr>
            <a:endParaRPr lang="en-US" sz="2000" dirty="0">
              <a:latin typeface="Arial" pitchFamily="34" charset="0"/>
              <a:cs typeface="Arial" pitchFamily="34" charset="0"/>
            </a:endParaRPr>
          </a:p>
        </p:txBody>
      </p:sp>
      <p:sp>
        <p:nvSpPr>
          <p:cNvPr id="3" name="Title 2"/>
          <p:cNvSpPr>
            <a:spLocks noGrp="1"/>
          </p:cNvSpPr>
          <p:nvPr>
            <p:ph type="title"/>
          </p:nvPr>
        </p:nvSpPr>
        <p:spPr>
          <a:xfrm>
            <a:off x="457200" y="274638"/>
            <a:ext cx="8229600" cy="634082"/>
          </a:xfrm>
        </p:spPr>
        <p:txBody>
          <a:bodyPr>
            <a:noAutofit/>
          </a:bodyPr>
          <a:lstStyle/>
          <a:p>
            <a:r>
              <a:rPr lang="el-GR" sz="3600" dirty="0" smtClean="0">
                <a:solidFill>
                  <a:srgbClr val="002060"/>
                </a:solidFill>
                <a:latin typeface="Arial" pitchFamily="34" charset="0"/>
                <a:cs typeface="Arial" pitchFamily="34" charset="0"/>
              </a:rPr>
              <a:t>Ορισμοί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616624"/>
          </a:xfrm>
        </p:spPr>
        <p:txBody>
          <a:bodyPr>
            <a:normAutofit/>
          </a:bodyPr>
          <a:lstStyle/>
          <a:p>
            <a:pPr marL="87313" indent="0">
              <a:lnSpc>
                <a:spcPct val="110000"/>
              </a:lnSpc>
              <a:spcBef>
                <a:spcPts val="0"/>
              </a:spcBef>
              <a:buNone/>
            </a:pPr>
            <a:r>
              <a:rPr lang="el-GR" sz="2800" b="1" dirty="0" smtClean="0">
                <a:latin typeface="Arial" pitchFamily="34" charset="0"/>
                <a:cs typeface="Arial" pitchFamily="34" charset="0"/>
              </a:rPr>
              <a:t>Περίοδος Αναφοράς</a:t>
            </a:r>
            <a:endParaRPr lang="en-US" sz="2800" i="1" dirty="0" smtClean="0">
              <a:latin typeface="Arial" pitchFamily="34" charset="0"/>
              <a:cs typeface="Arial" pitchFamily="34" charset="0"/>
            </a:endParaRPr>
          </a:p>
          <a:p>
            <a:pPr marL="87313" indent="0" algn="just">
              <a:lnSpc>
                <a:spcPct val="110000"/>
              </a:lnSpc>
              <a:spcBef>
                <a:spcPts val="0"/>
              </a:spcBef>
              <a:buNone/>
            </a:pPr>
            <a:r>
              <a:rPr lang="el-GR" sz="2800" dirty="0" smtClean="0">
                <a:latin typeface="Arial" pitchFamily="34" charset="0"/>
                <a:cs typeface="Arial" pitchFamily="34" charset="0"/>
              </a:rPr>
              <a:t>Η χρονική περίοδος της οποίας οι καταναλώσεις ενέργειας κρίνονται αντιπροσωπευτικές από τα συμβαλλόμενα μέρη και από την οποία προκύπτει η Βάση Αναφοράς όπως καθορίζεται στις Απαιτήσεις Εργοδότη.</a:t>
            </a:r>
          </a:p>
          <a:p>
            <a:pPr marL="87313" indent="0" algn="just">
              <a:lnSpc>
                <a:spcPct val="110000"/>
              </a:lnSpc>
              <a:spcBef>
                <a:spcPts val="0"/>
              </a:spcBef>
              <a:buNone/>
            </a:pPr>
            <a:endParaRPr lang="el-GR" sz="2800" dirty="0" smtClean="0">
              <a:latin typeface="Arial" pitchFamily="34" charset="0"/>
              <a:cs typeface="Arial" pitchFamily="34" charset="0"/>
            </a:endParaRPr>
          </a:p>
          <a:p>
            <a:pPr marL="87313" indent="0" algn="just">
              <a:spcBef>
                <a:spcPts val="200"/>
              </a:spcBef>
              <a:buNone/>
            </a:pPr>
            <a:r>
              <a:rPr lang="el-GR" sz="2800" b="1" dirty="0" smtClean="0">
                <a:latin typeface="Arial" pitchFamily="34" charset="0"/>
                <a:cs typeface="Arial" pitchFamily="34" charset="0"/>
              </a:rPr>
              <a:t>Βασική Ενεργειακή Κατανάλωση (Βάση Αναφοράς)</a:t>
            </a:r>
            <a:endParaRPr lang="en-US" sz="2800" i="1" dirty="0" smtClean="0">
              <a:latin typeface="Arial" pitchFamily="34" charset="0"/>
              <a:cs typeface="Arial" pitchFamily="34" charset="0"/>
            </a:endParaRPr>
          </a:p>
          <a:p>
            <a:pPr marL="87313" indent="0" algn="just">
              <a:spcBef>
                <a:spcPts val="200"/>
              </a:spcBef>
              <a:buNone/>
            </a:pPr>
            <a:r>
              <a:rPr lang="el-GR" sz="2800" dirty="0" smtClean="0">
                <a:latin typeface="Arial" pitchFamily="34" charset="0"/>
                <a:cs typeface="Arial" pitchFamily="34" charset="0"/>
              </a:rPr>
              <a:t>Η κατανάλωση ενέργειας στη Υφιστάμενη Εγκατάσταση κατά την Περίοδο Αναφοράς.</a:t>
            </a:r>
            <a:endParaRPr lang="en-US" sz="2800" i="1" dirty="0" smtClean="0">
              <a:latin typeface="Arial" pitchFamily="34" charset="0"/>
              <a:cs typeface="Arial" pitchFamily="34" charset="0"/>
            </a:endParaRPr>
          </a:p>
          <a:p>
            <a:pPr marL="87313" indent="0" algn="just">
              <a:lnSpc>
                <a:spcPct val="110000"/>
              </a:lnSpc>
              <a:spcBef>
                <a:spcPts val="0"/>
              </a:spcBef>
              <a:buNone/>
            </a:pPr>
            <a:endParaRPr lang="en-US" sz="2800" i="1" dirty="0" smtClean="0">
              <a:latin typeface="Arial" pitchFamily="34" charset="0"/>
              <a:cs typeface="Arial" pitchFamily="34" charset="0"/>
            </a:endParaRPr>
          </a:p>
          <a:p>
            <a:endParaRPr lang="en-US" sz="2600" dirty="0">
              <a:latin typeface="Arial" pitchFamily="34" charset="0"/>
              <a:cs typeface="Arial" pitchFamily="34" charset="0"/>
            </a:endParaRPr>
          </a:p>
        </p:txBody>
      </p:sp>
      <p:sp>
        <p:nvSpPr>
          <p:cNvPr id="3" name="Title 2"/>
          <p:cNvSpPr>
            <a:spLocks noGrp="1"/>
          </p:cNvSpPr>
          <p:nvPr>
            <p:ph type="title"/>
          </p:nvPr>
        </p:nvSpPr>
        <p:spPr>
          <a:xfrm>
            <a:off x="457200" y="274638"/>
            <a:ext cx="8229600" cy="634082"/>
          </a:xfrm>
        </p:spPr>
        <p:txBody>
          <a:bodyPr>
            <a:noAutofit/>
          </a:bodyPr>
          <a:lstStyle/>
          <a:p>
            <a:r>
              <a:rPr lang="el-GR" sz="3600" dirty="0" smtClean="0">
                <a:solidFill>
                  <a:srgbClr val="002060"/>
                </a:solidFill>
                <a:latin typeface="Arial" pitchFamily="34" charset="0"/>
                <a:cs typeface="Arial" pitchFamily="34" charset="0"/>
              </a:rPr>
              <a:t>Ορισμοί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616624"/>
          </a:xfrm>
        </p:spPr>
        <p:txBody>
          <a:bodyPr>
            <a:normAutofit/>
          </a:bodyPr>
          <a:lstStyle/>
          <a:p>
            <a:pPr marL="87313" indent="0">
              <a:spcBef>
                <a:spcPts val="200"/>
              </a:spcBef>
              <a:buNone/>
            </a:pPr>
            <a:r>
              <a:rPr lang="el-GR" sz="2600" b="1" dirty="0" smtClean="0">
                <a:latin typeface="Arial" pitchFamily="34" charset="0"/>
                <a:cs typeface="Arial" pitchFamily="34" charset="0"/>
              </a:rPr>
              <a:t>Τιμές Ενέργειας Περιόδου Παρακολούθησης</a:t>
            </a:r>
            <a:endParaRPr lang="en-US" sz="2600" i="1" dirty="0" smtClean="0">
              <a:latin typeface="Arial" pitchFamily="34" charset="0"/>
              <a:cs typeface="Arial" pitchFamily="34" charset="0"/>
            </a:endParaRPr>
          </a:p>
          <a:p>
            <a:pPr marL="87313" indent="0" algn="just">
              <a:spcBef>
                <a:spcPts val="200"/>
              </a:spcBef>
              <a:buNone/>
            </a:pPr>
            <a:r>
              <a:rPr lang="el-GR" sz="2600" dirty="0" smtClean="0">
                <a:latin typeface="Arial" pitchFamily="34" charset="0"/>
                <a:cs typeface="Arial" pitchFamily="34" charset="0"/>
              </a:rPr>
              <a:t>Μέσες μοναδιαίες τιμές ενέργειας της Περιόδου Παρακολούθησης, οι οποίες χρησιμοποιούνται για την κοστολόγηση ενέργειας και τον υπολογισμό του πραγματικού οικονομικού οφέλους από την εξοικονόμηση ενέργειας.</a:t>
            </a:r>
            <a:endParaRPr lang="en-US" sz="2600" i="1" dirty="0" smtClean="0">
              <a:latin typeface="Arial" pitchFamily="34" charset="0"/>
              <a:cs typeface="Arial" pitchFamily="34" charset="0"/>
            </a:endParaRPr>
          </a:p>
          <a:p>
            <a:pPr marL="87313" indent="0" algn="just">
              <a:spcBef>
                <a:spcPts val="200"/>
              </a:spcBef>
              <a:buNone/>
            </a:pPr>
            <a:endParaRPr lang="en-US" sz="2600" i="1" dirty="0" smtClean="0">
              <a:latin typeface="Arial" pitchFamily="34" charset="0"/>
              <a:cs typeface="Arial" pitchFamily="34" charset="0"/>
            </a:endParaRPr>
          </a:p>
          <a:p>
            <a:pPr marL="87313" indent="0" algn="just">
              <a:spcBef>
                <a:spcPts val="200"/>
              </a:spcBef>
              <a:buNone/>
            </a:pPr>
            <a:r>
              <a:rPr lang="el-GR" sz="2600" b="1" dirty="0" smtClean="0">
                <a:latin typeface="Arial" pitchFamily="34" charset="0"/>
                <a:cs typeface="Arial" pitchFamily="34" charset="0"/>
              </a:rPr>
              <a:t>Εκκαθάριση </a:t>
            </a:r>
            <a:endParaRPr lang="en-US" sz="2600" i="1" dirty="0" smtClean="0">
              <a:latin typeface="Arial" pitchFamily="34" charset="0"/>
              <a:cs typeface="Arial" pitchFamily="34" charset="0"/>
            </a:endParaRPr>
          </a:p>
          <a:p>
            <a:pPr marL="87313" indent="0" algn="just">
              <a:spcBef>
                <a:spcPts val="200"/>
              </a:spcBef>
              <a:buNone/>
            </a:pPr>
            <a:r>
              <a:rPr lang="el-GR" sz="2600" dirty="0" smtClean="0">
                <a:latin typeface="Arial" pitchFamily="34" charset="0"/>
                <a:cs typeface="Arial" pitchFamily="34" charset="0"/>
              </a:rPr>
              <a:t>Η περιοδική (για κάθε περίοδο παρακολούθησης) διαδικασία τεχνικής και οικονομικής αποτίμησης της προόδου των παρεχομένων υπηρεσιών και προσδιορισμού του Πραγματικού Οικονομικού Οφέλους.</a:t>
            </a:r>
            <a:r>
              <a:rPr lang="el-GR" sz="2600" b="1" dirty="0" smtClean="0">
                <a:latin typeface="Arial" pitchFamily="34" charset="0"/>
                <a:cs typeface="Arial" pitchFamily="34" charset="0"/>
              </a:rPr>
              <a:t> </a:t>
            </a:r>
            <a:endParaRPr lang="en-US" sz="2600" i="1" dirty="0" smtClean="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Ορισμοί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616624"/>
          </a:xfrm>
        </p:spPr>
        <p:txBody>
          <a:bodyPr>
            <a:normAutofit fontScale="92500" lnSpcReduction="20000"/>
          </a:bodyPr>
          <a:lstStyle/>
          <a:p>
            <a:pPr marL="87313" indent="0" algn="just">
              <a:spcBef>
                <a:spcPts val="200"/>
              </a:spcBef>
              <a:buNone/>
            </a:pPr>
            <a:r>
              <a:rPr lang="el-GR" sz="2800" b="1" dirty="0" smtClean="0">
                <a:latin typeface="Arial" pitchFamily="34" charset="0"/>
                <a:cs typeface="Arial" pitchFamily="34" charset="0"/>
              </a:rPr>
              <a:t>Περίοδος Παρακολούθησης</a:t>
            </a:r>
            <a:r>
              <a:rPr lang="el-GR" sz="2800" dirty="0" smtClean="0">
                <a:latin typeface="Arial" pitchFamily="34" charset="0"/>
                <a:cs typeface="Arial" pitchFamily="34" charset="0"/>
              </a:rPr>
              <a:t> </a:t>
            </a:r>
            <a:endParaRPr lang="en-US" sz="2800" i="1" dirty="0" smtClean="0">
              <a:latin typeface="Arial" pitchFamily="34" charset="0"/>
              <a:cs typeface="Arial" pitchFamily="34" charset="0"/>
            </a:endParaRPr>
          </a:p>
          <a:p>
            <a:pPr marL="87313" indent="0" algn="just">
              <a:spcBef>
                <a:spcPts val="200"/>
              </a:spcBef>
              <a:buNone/>
            </a:pPr>
            <a:r>
              <a:rPr lang="el-GR" sz="2800" dirty="0" smtClean="0">
                <a:latin typeface="Arial" pitchFamily="34" charset="0"/>
                <a:cs typeface="Arial" pitchFamily="34" charset="0"/>
              </a:rPr>
              <a:t>Κάθε χρονική περίοδος εντός της Συμβατικής Περιόδου, μετά την πάροδο της οποίας υπολογίζεται η Πραγματική Ενεργειακή Κατανάλωση και το Πραγματικό Οικονομικό Όφελος.</a:t>
            </a:r>
          </a:p>
          <a:p>
            <a:pPr marL="87313" indent="0" algn="just">
              <a:spcBef>
                <a:spcPts val="200"/>
              </a:spcBef>
              <a:buNone/>
            </a:pPr>
            <a:endParaRPr lang="el-GR" sz="2800" dirty="0" smtClean="0">
              <a:latin typeface="Arial" pitchFamily="34" charset="0"/>
              <a:cs typeface="Arial" pitchFamily="34" charset="0"/>
            </a:endParaRPr>
          </a:p>
          <a:p>
            <a:pPr marL="0" indent="0">
              <a:buNone/>
            </a:pPr>
            <a:r>
              <a:rPr lang="el-GR" sz="2800" b="1" dirty="0" smtClean="0">
                <a:latin typeface="Arial" pitchFamily="34" charset="0"/>
                <a:cs typeface="Arial" pitchFamily="34" charset="0"/>
              </a:rPr>
              <a:t>Προσαρμοσμένη Βάση Αναφοράς (Περιόδου Παρακολούθησης)</a:t>
            </a:r>
            <a:endParaRPr lang="en-US" sz="2800" i="1" dirty="0" smtClean="0">
              <a:latin typeface="Arial" pitchFamily="34" charset="0"/>
              <a:cs typeface="Arial" pitchFamily="34" charset="0"/>
            </a:endParaRPr>
          </a:p>
          <a:p>
            <a:pPr marL="0" indent="0" algn="just">
              <a:buNone/>
            </a:pPr>
            <a:r>
              <a:rPr lang="el-GR" sz="2800" dirty="0" smtClean="0">
                <a:latin typeface="Arial" pitchFamily="34" charset="0"/>
                <a:cs typeface="Arial" pitchFamily="34" charset="0"/>
              </a:rPr>
              <a:t>Η κατανάλωση ενέργειας στη Συμβατική Εγκατάσταση εντός της Περιόδου Παρακολούθησης, η οποία προσαρμόζεται σύμφωνα με το Πρόγραμμα Μέτρησης και Επαλήθευσης έτσι ώστε να υπολογιστεί πόση ενέργεια θα είχε καταναλωθεί κατά την περίοδο παρακολούθησης αν δεν εφαρμόζονταν τα μέτρα βελτίωσης της ενεργειακής απόδοσης και εξοικονόμησης ενέργειας.</a:t>
            </a:r>
            <a:endParaRPr lang="en-US" sz="2800" i="1" dirty="0" smtClean="0">
              <a:latin typeface="Arial" pitchFamily="34" charset="0"/>
              <a:cs typeface="Arial" pitchFamily="34" charset="0"/>
            </a:endParaRPr>
          </a:p>
          <a:p>
            <a:pPr marL="87313" indent="0" algn="just">
              <a:spcBef>
                <a:spcPts val="200"/>
              </a:spcBef>
              <a:buNone/>
            </a:pPr>
            <a:endParaRPr lang="en-US" sz="28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Ορισμοί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764704"/>
            <a:ext cx="8568952" cy="5904656"/>
          </a:xfrm>
        </p:spPr>
        <p:txBody>
          <a:bodyPr>
            <a:normAutofit/>
          </a:bodyPr>
          <a:lstStyle/>
          <a:p>
            <a:pPr marL="0" indent="0" algn="just">
              <a:buNone/>
            </a:pPr>
            <a:r>
              <a:rPr lang="el-GR" sz="2400" dirty="0" smtClean="0">
                <a:latin typeface="Arial" pitchFamily="34" charset="0"/>
                <a:cs typeface="Arial" pitchFamily="34" charset="0"/>
              </a:rPr>
              <a:t> </a:t>
            </a:r>
            <a:endParaRPr lang="en-US" sz="2400" i="1" dirty="0" smtClean="0">
              <a:latin typeface="Arial" pitchFamily="34" charset="0"/>
              <a:cs typeface="Arial" pitchFamily="34" charset="0"/>
            </a:endParaRPr>
          </a:p>
          <a:p>
            <a:pPr marL="0" indent="0" algn="just">
              <a:buNone/>
            </a:pPr>
            <a:r>
              <a:rPr lang="el-GR" sz="2400" b="1" dirty="0" smtClean="0">
                <a:latin typeface="Arial" pitchFamily="34" charset="0"/>
                <a:cs typeface="Arial" pitchFamily="34" charset="0"/>
              </a:rPr>
              <a:t>Πραγματική Ενεργειακή Κατανάλωση (Περιόδου Παρακολούθησης)</a:t>
            </a:r>
            <a:endParaRPr lang="en-US" sz="2400" i="1" dirty="0" smtClean="0">
              <a:latin typeface="Arial" pitchFamily="34" charset="0"/>
              <a:cs typeface="Arial" pitchFamily="34" charset="0"/>
            </a:endParaRPr>
          </a:p>
          <a:p>
            <a:pPr marL="0" indent="0" algn="just">
              <a:buNone/>
            </a:pPr>
            <a:r>
              <a:rPr lang="el-GR" sz="2400" dirty="0" smtClean="0">
                <a:latin typeface="Arial" pitchFamily="34" charset="0"/>
                <a:cs typeface="Arial" pitchFamily="34" charset="0"/>
              </a:rPr>
              <a:t>Η κατανάλωση ενέργειας της συμβατικής εγκατάστασης εντός της Περιόδου Παρακολούθησης, η οποία προκύπτει ως αποτέλεσμα μετρήσεων, βάσει του Προγράμματος Μέτρησης και Επαλήθευσης. (έξυπνοι μετρητές, μετρητές ΑΗΚ)</a:t>
            </a:r>
            <a:endParaRPr lang="en-US" sz="2400" i="1" dirty="0" smtClean="0">
              <a:latin typeface="Arial" pitchFamily="34" charset="0"/>
              <a:cs typeface="Arial" pitchFamily="34" charset="0"/>
            </a:endParaRPr>
          </a:p>
          <a:p>
            <a:pPr marL="0" indent="0" algn="just">
              <a:buNone/>
            </a:pPr>
            <a:r>
              <a:rPr lang="el-GR" sz="2400" b="1" dirty="0" smtClean="0">
                <a:latin typeface="Arial" pitchFamily="34" charset="0"/>
                <a:cs typeface="Arial" pitchFamily="34" charset="0"/>
              </a:rPr>
              <a:t> </a:t>
            </a:r>
            <a:endParaRPr lang="en-US" sz="2400" i="1" dirty="0" smtClean="0">
              <a:latin typeface="Arial" pitchFamily="34" charset="0"/>
              <a:cs typeface="Arial" pitchFamily="34" charset="0"/>
            </a:endParaRPr>
          </a:p>
          <a:p>
            <a:pPr marL="0" indent="0" algn="just">
              <a:buNone/>
            </a:pPr>
            <a:r>
              <a:rPr lang="el-GR" sz="2400" b="1" dirty="0" smtClean="0">
                <a:latin typeface="Arial" pitchFamily="34" charset="0"/>
                <a:cs typeface="Arial" pitchFamily="34" charset="0"/>
              </a:rPr>
              <a:t>Εξοικονόμηση Ενέργειας (Περιόδου Παρακολούθησης)</a:t>
            </a:r>
            <a:endParaRPr lang="en-US" sz="2400" i="1" dirty="0" smtClean="0">
              <a:latin typeface="Arial" pitchFamily="34" charset="0"/>
              <a:cs typeface="Arial" pitchFamily="34" charset="0"/>
            </a:endParaRPr>
          </a:p>
          <a:p>
            <a:pPr marL="0" indent="0" algn="just">
              <a:buNone/>
            </a:pPr>
            <a:r>
              <a:rPr lang="el-GR" sz="2400" dirty="0" smtClean="0">
                <a:latin typeface="Arial" pitchFamily="34" charset="0"/>
                <a:cs typeface="Arial" pitchFamily="34" charset="0"/>
              </a:rPr>
              <a:t>Η μείωση της κατανάλωσης ενέργειας που προκύπτει από τις παρεχόμενες υπηρεσίες εντός της Περιόδου Παρακολούθησης. Προσδιορίζεται ως η διαφορά της Προσαρμοσμένης Βάσης Αναφοράς από την Πραγματική Ενεργειακή Κατανάλωση της Περιόδου.</a:t>
            </a:r>
            <a:endParaRPr lang="en-US" sz="2400" i="1" dirty="0">
              <a:latin typeface="Arial" pitchFamily="34" charset="0"/>
              <a:cs typeface="Arial" pitchFamily="34" charset="0"/>
            </a:endParaRPr>
          </a:p>
        </p:txBody>
      </p:sp>
      <p:sp>
        <p:nvSpPr>
          <p:cNvPr id="3" name="Title 2"/>
          <p:cNvSpPr>
            <a:spLocks noGrp="1"/>
          </p:cNvSpPr>
          <p:nvPr>
            <p:ph type="title"/>
          </p:nvPr>
        </p:nvSpPr>
        <p:spPr>
          <a:xfrm>
            <a:off x="457200" y="274638"/>
            <a:ext cx="8229600" cy="490066"/>
          </a:xfrm>
        </p:spPr>
        <p:txBody>
          <a:bodyPr>
            <a:noAutofit/>
          </a:bodyPr>
          <a:lstStyle/>
          <a:p>
            <a:r>
              <a:rPr lang="el-GR" sz="3600" dirty="0" smtClean="0">
                <a:solidFill>
                  <a:srgbClr val="002060"/>
                </a:solidFill>
                <a:latin typeface="Arial" pitchFamily="34" charset="0"/>
                <a:cs typeface="Arial" pitchFamily="34" charset="0"/>
              </a:rPr>
              <a:t>Ορισμοί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08720"/>
            <a:ext cx="8568952" cy="5616624"/>
          </a:xfrm>
        </p:spPr>
        <p:txBody>
          <a:bodyPr>
            <a:normAutofit/>
          </a:bodyPr>
          <a:lstStyle/>
          <a:p>
            <a:pPr marL="358775" indent="-358775">
              <a:lnSpc>
                <a:spcPct val="120000"/>
              </a:lnSpc>
              <a:spcBef>
                <a:spcPts val="0"/>
              </a:spcBef>
              <a:buFont typeface="Wingdings" pitchFamily="2" charset="2"/>
              <a:buChar char="Ø"/>
            </a:pPr>
            <a:r>
              <a:rPr lang="el-GR" sz="3200" dirty="0" smtClean="0">
                <a:latin typeface="Arial" pitchFamily="34" charset="0"/>
                <a:cs typeface="Arial" pitchFamily="34" charset="0"/>
              </a:rPr>
              <a:t>Περιλαμβάνονται ρήτρες καθυστέρησης για</a:t>
            </a:r>
            <a:r>
              <a:rPr lang="en-GB" sz="3200" dirty="0" smtClean="0">
                <a:latin typeface="Arial" pitchFamily="34" charset="0"/>
                <a:cs typeface="Arial" pitchFamily="34" charset="0"/>
              </a:rPr>
              <a:t>:</a:t>
            </a:r>
            <a:endParaRPr lang="el-GR" sz="3200" dirty="0" smtClean="0">
              <a:latin typeface="Arial" pitchFamily="34" charset="0"/>
              <a:cs typeface="Arial" pitchFamily="34" charset="0"/>
            </a:endParaRPr>
          </a:p>
          <a:p>
            <a:pPr marL="719138" indent="-719138">
              <a:lnSpc>
                <a:spcPct val="120000"/>
              </a:lnSpc>
              <a:spcBef>
                <a:spcPts val="0"/>
              </a:spcBef>
              <a:buNone/>
            </a:pPr>
            <a:endParaRPr lang="el-GR" sz="3200" dirty="0" smtClean="0">
              <a:latin typeface="Arial" pitchFamily="34" charset="0"/>
              <a:cs typeface="Arial" pitchFamily="34" charset="0"/>
            </a:endParaRPr>
          </a:p>
          <a:p>
            <a:pPr marL="719138" indent="-719138">
              <a:lnSpc>
                <a:spcPct val="120000"/>
              </a:lnSpc>
              <a:spcBef>
                <a:spcPts val="0"/>
              </a:spcBef>
              <a:buNone/>
            </a:pPr>
            <a:r>
              <a:rPr lang="el-GR" sz="3200" dirty="0" smtClean="0">
                <a:latin typeface="Arial" pitchFamily="34" charset="0"/>
                <a:cs typeface="Arial" pitchFamily="34" charset="0"/>
              </a:rPr>
              <a:t>(α) </a:t>
            </a:r>
            <a:r>
              <a:rPr lang="en-GB" sz="3200" dirty="0" smtClean="0">
                <a:latin typeface="Arial" pitchFamily="34" charset="0"/>
                <a:cs typeface="Arial" pitchFamily="34" charset="0"/>
              </a:rPr>
              <a:t>	</a:t>
            </a:r>
            <a:r>
              <a:rPr lang="el-GR" sz="3200" dirty="0" smtClean="0">
                <a:latin typeface="Arial" pitchFamily="34" charset="0"/>
                <a:cs typeface="Arial" pitchFamily="34" charset="0"/>
              </a:rPr>
              <a:t>Την υποβολή παραδοτέου (υποβολή έκθεσης και/ ή εφαρμογή μέτρου) και </a:t>
            </a:r>
          </a:p>
          <a:p>
            <a:pPr marL="719138" indent="-719138">
              <a:lnSpc>
                <a:spcPct val="120000"/>
              </a:lnSpc>
              <a:spcBef>
                <a:spcPts val="0"/>
              </a:spcBef>
              <a:buNone/>
            </a:pPr>
            <a:r>
              <a:rPr lang="el-GR" sz="3200" dirty="0" smtClean="0">
                <a:latin typeface="Arial" pitchFamily="34" charset="0"/>
                <a:cs typeface="Arial" pitchFamily="34" charset="0"/>
              </a:rPr>
              <a:t>(β)	Την εκτέλεση εργασιών διορθωτικής συντήρησης του εξοπλισμού.</a:t>
            </a:r>
          </a:p>
          <a:p>
            <a:pPr marL="719138" indent="-719138">
              <a:lnSpc>
                <a:spcPct val="120000"/>
              </a:lnSpc>
              <a:spcBef>
                <a:spcPts val="0"/>
              </a:spcBef>
              <a:buNone/>
            </a:pPr>
            <a:endParaRPr lang="el-GR" sz="3200" dirty="0" smtClean="0">
              <a:latin typeface="Arial" pitchFamily="34" charset="0"/>
              <a:cs typeface="Arial" pitchFamily="34" charset="0"/>
            </a:endParaRPr>
          </a:p>
          <a:p>
            <a:pPr marL="719138" indent="-719138">
              <a:lnSpc>
                <a:spcPct val="120000"/>
              </a:lnSpc>
              <a:spcBef>
                <a:spcPts val="0"/>
              </a:spcBef>
              <a:buFont typeface="Wingdings" pitchFamily="2" charset="2"/>
              <a:buChar char="Ø"/>
            </a:pPr>
            <a:r>
              <a:rPr lang="el-GR" sz="3200" dirty="0" smtClean="0">
                <a:latin typeface="Arial" pitchFamily="34" charset="0"/>
                <a:cs typeface="Arial" pitchFamily="34" charset="0"/>
              </a:rPr>
              <a:t>Δεν προνοούνται αυξομειώσεις στις τιμές υλικών και εργατικού κόστους.</a:t>
            </a:r>
          </a:p>
          <a:p>
            <a:pPr marL="273050" indent="-273050" algn="just">
              <a:lnSpc>
                <a:spcPct val="120000"/>
              </a:lnSpc>
              <a:spcBef>
                <a:spcPts val="0"/>
              </a:spcBef>
              <a:buNone/>
            </a:pPr>
            <a:endParaRPr lang="el-GR" sz="3600" b="1" dirty="0" smtClean="0">
              <a:latin typeface="Arial" pitchFamily="34" charset="0"/>
              <a:cs typeface="Arial" pitchFamily="34" charset="0"/>
            </a:endParaRPr>
          </a:p>
          <a:p>
            <a:pPr>
              <a:buNone/>
            </a:pPr>
            <a:endParaRPr lang="el-GR" sz="26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Συμβατικοί Όροι (ΤΟΜΟΣ Β)</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08720"/>
            <a:ext cx="8568952" cy="5616624"/>
          </a:xfrm>
        </p:spPr>
        <p:txBody>
          <a:bodyPr>
            <a:normAutofit fontScale="70000" lnSpcReduction="20000"/>
          </a:bodyPr>
          <a:lstStyle/>
          <a:p>
            <a:pPr marL="273050" indent="-273050" algn="just">
              <a:lnSpc>
                <a:spcPct val="120000"/>
              </a:lnSpc>
              <a:spcBef>
                <a:spcPts val="0"/>
              </a:spcBef>
              <a:buFont typeface="Wingdings" pitchFamily="2" charset="2"/>
              <a:buChar char="Ø"/>
            </a:pPr>
            <a:r>
              <a:rPr lang="el-GR" sz="3600" b="1" dirty="0" smtClean="0">
                <a:latin typeface="Arial" pitchFamily="34" charset="0"/>
                <a:cs typeface="Arial" pitchFamily="34" charset="0"/>
              </a:rPr>
              <a:t>Τροποποίηση της Σύμβασης από τον Εργοδότη</a:t>
            </a:r>
            <a:endParaRPr lang="en-US" sz="3600" i="1" dirty="0" smtClean="0">
              <a:latin typeface="Arial" pitchFamily="34" charset="0"/>
              <a:cs typeface="Arial" pitchFamily="34" charset="0"/>
            </a:endParaRPr>
          </a:p>
          <a:p>
            <a:pPr marL="273050" indent="0" algn="just">
              <a:lnSpc>
                <a:spcPct val="120000"/>
              </a:lnSpc>
              <a:spcBef>
                <a:spcPts val="0"/>
              </a:spcBef>
              <a:buNone/>
            </a:pPr>
            <a:r>
              <a:rPr lang="el-GR" sz="3600" dirty="0" smtClean="0">
                <a:latin typeface="Arial" pitchFamily="34" charset="0"/>
                <a:cs typeface="Arial" pitchFamily="34" charset="0"/>
              </a:rPr>
              <a:t>Ο Εργοδότης δύναται να προβεί σε τροποποίηση της υφιστάμενης εγκατάστασης και/ ή του υφιστάμενου εξοπλισμού, οι οποίες δυνατό να προκύψουν από διαφοροποίηση των αναγκών του. </a:t>
            </a:r>
            <a:endParaRPr lang="en-US" sz="3600" i="1" dirty="0" smtClean="0">
              <a:latin typeface="Arial" pitchFamily="34" charset="0"/>
              <a:cs typeface="Arial" pitchFamily="34" charset="0"/>
            </a:endParaRPr>
          </a:p>
          <a:p>
            <a:pPr marL="273050" indent="0" algn="just">
              <a:lnSpc>
                <a:spcPct val="120000"/>
              </a:lnSpc>
              <a:spcBef>
                <a:spcPts val="0"/>
              </a:spcBef>
              <a:buNone/>
            </a:pPr>
            <a:r>
              <a:rPr lang="el-GR" sz="3600" dirty="0" smtClean="0">
                <a:latin typeface="Arial" pitchFamily="34" charset="0"/>
                <a:cs typeface="Arial" pitchFamily="34" charset="0"/>
              </a:rPr>
              <a:t> </a:t>
            </a:r>
            <a:endParaRPr lang="en-US" sz="3600" i="1" dirty="0" smtClean="0">
              <a:latin typeface="Arial" pitchFamily="34" charset="0"/>
              <a:cs typeface="Arial" pitchFamily="34" charset="0"/>
            </a:endParaRPr>
          </a:p>
          <a:p>
            <a:pPr marL="273050" indent="0" algn="just">
              <a:lnSpc>
                <a:spcPct val="120000"/>
              </a:lnSpc>
              <a:spcBef>
                <a:spcPts val="0"/>
              </a:spcBef>
              <a:buNone/>
            </a:pPr>
            <a:r>
              <a:rPr lang="el-GR" sz="3600" dirty="0" smtClean="0">
                <a:latin typeface="Arial" pitchFamily="34" charset="0"/>
                <a:cs typeface="Arial" pitchFamily="34" charset="0"/>
              </a:rPr>
              <a:t>Σε τέτοια περίπτωση:</a:t>
            </a:r>
            <a:endParaRPr lang="en-US" sz="3600" i="1" dirty="0" smtClean="0">
              <a:latin typeface="Arial" pitchFamily="34" charset="0"/>
              <a:cs typeface="Arial" pitchFamily="34" charset="0"/>
            </a:endParaRPr>
          </a:p>
          <a:p>
            <a:pPr marL="804863" indent="-531813" algn="just">
              <a:lnSpc>
                <a:spcPct val="120000"/>
              </a:lnSpc>
              <a:spcBef>
                <a:spcPts val="0"/>
              </a:spcBef>
              <a:buNone/>
            </a:pPr>
            <a:r>
              <a:rPr lang="el-GR" sz="3600" dirty="0" smtClean="0">
                <a:latin typeface="Arial" pitchFamily="34" charset="0"/>
                <a:cs typeface="Arial" pitchFamily="34" charset="0"/>
              </a:rPr>
              <a:t>(α)	οι τροποποιήσεις δε δύναται να προκαλούν αύξηση ή μείωση της κατανάλωσης ενέργειας πέραν του </a:t>
            </a:r>
            <a:r>
              <a:rPr lang="en-GB" sz="3600" dirty="0" smtClean="0">
                <a:latin typeface="Arial" pitchFamily="34" charset="0"/>
                <a:cs typeface="Arial" pitchFamily="34" charset="0"/>
              </a:rPr>
              <a:t>1</a:t>
            </a:r>
            <a:r>
              <a:rPr lang="el-GR" sz="3600" dirty="0" smtClean="0">
                <a:latin typeface="Arial" pitchFamily="34" charset="0"/>
                <a:cs typeface="Arial" pitchFamily="34" charset="0"/>
              </a:rPr>
              <a:t>0% της Βάσης Αναφοράς, εξαιρουμένων των αυξομειώσεων που θα προκύπτουν από την διαφοροποίηση των κλιματολογικών αλλαγών.</a:t>
            </a:r>
            <a:endParaRPr lang="en-US" sz="3600" i="1" dirty="0" smtClean="0">
              <a:latin typeface="Arial" pitchFamily="34" charset="0"/>
              <a:cs typeface="Arial" pitchFamily="34" charset="0"/>
            </a:endParaRPr>
          </a:p>
          <a:p>
            <a:pPr algn="just">
              <a:buNone/>
            </a:pPr>
            <a:endParaRPr lang="el-GR" sz="2600" dirty="0" smtClean="0">
              <a:latin typeface="Arial" pitchFamily="34" charset="0"/>
              <a:cs typeface="Arial" pitchFamily="34" charset="0"/>
            </a:endParaRPr>
          </a:p>
          <a:p>
            <a:pPr>
              <a:buNone/>
            </a:pPr>
            <a:endParaRPr lang="el-GR" sz="26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Συμβατικοί Όροι (ΤΟΜΟΣ Β)</a:t>
            </a:r>
            <a:endParaRPr lang="en-US" sz="3600" dirty="0">
              <a:solidFill>
                <a:srgbClr val="002060"/>
              </a:solidFill>
              <a:latin typeface="Arial" pitchFamily="34" charset="0"/>
              <a:cs typeface="Arial" pitchFamily="34" charset="0"/>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a:buNone/>
            </a:pPr>
            <a:r>
              <a:rPr lang="el-GR" sz="3000" b="1" u="sng" dirty="0" smtClean="0">
                <a:latin typeface="Arial" pitchFamily="34" charset="0"/>
                <a:cs typeface="Arial" pitchFamily="34" charset="0"/>
              </a:rPr>
              <a:t>Τόμος Β – Σύμβαση και Συμβατικοί Όροι</a:t>
            </a:r>
          </a:p>
          <a:p>
            <a:pPr>
              <a:buNone/>
            </a:pPr>
            <a:endParaRPr lang="el-GR" sz="3000" b="1" u="sng" dirty="0" smtClean="0">
              <a:latin typeface="Arial" pitchFamily="34" charset="0"/>
              <a:cs typeface="Arial" pitchFamily="34" charset="0"/>
            </a:endParaRPr>
          </a:p>
          <a:p>
            <a:pPr>
              <a:buFont typeface="Wingdings" pitchFamily="2" charset="2"/>
              <a:buChar char="Ø"/>
            </a:pPr>
            <a:r>
              <a:rPr lang="el-GR" sz="3000" dirty="0" smtClean="0">
                <a:latin typeface="Arial" pitchFamily="34" charset="0"/>
                <a:cs typeface="Arial" pitchFamily="34" charset="0"/>
              </a:rPr>
              <a:t>Βασικές Πρόνοιες</a:t>
            </a:r>
          </a:p>
          <a:p>
            <a:pPr>
              <a:buFont typeface="Wingdings" pitchFamily="2" charset="2"/>
              <a:buChar char="Ø"/>
            </a:pPr>
            <a:r>
              <a:rPr lang="el-GR" sz="3000" dirty="0" smtClean="0">
                <a:latin typeface="Arial" pitchFamily="34" charset="0"/>
                <a:cs typeface="Arial" pitchFamily="34" charset="0"/>
              </a:rPr>
              <a:t>Ορισμοί</a:t>
            </a:r>
          </a:p>
          <a:p>
            <a:pPr>
              <a:buFont typeface="Wingdings" pitchFamily="2" charset="2"/>
              <a:buChar char="Ø"/>
            </a:pPr>
            <a:r>
              <a:rPr lang="el-GR" sz="3000" dirty="0" smtClean="0">
                <a:latin typeface="Arial" pitchFamily="34" charset="0"/>
                <a:cs typeface="Arial" pitchFamily="34" charset="0"/>
              </a:rPr>
              <a:t>Συμβατικοί Όροι</a:t>
            </a:r>
          </a:p>
          <a:p>
            <a:pPr>
              <a:buFont typeface="Wingdings" pitchFamily="2" charset="2"/>
              <a:buChar char="Ø"/>
            </a:pPr>
            <a:r>
              <a:rPr lang="el-GR" sz="3000" dirty="0" smtClean="0">
                <a:latin typeface="Arial" pitchFamily="34" charset="0"/>
                <a:cs typeface="Arial" pitchFamily="34" charset="0"/>
              </a:rPr>
              <a:t>Απαιτήσεις Εργοδότη</a:t>
            </a:r>
          </a:p>
          <a:p>
            <a:pPr>
              <a:buFont typeface="Wingdings" pitchFamily="2" charset="2"/>
              <a:buChar char="Ø"/>
            </a:pPr>
            <a:r>
              <a:rPr lang="el-GR" sz="3000" dirty="0" smtClean="0">
                <a:latin typeface="Arial" pitchFamily="34" charset="0"/>
                <a:cs typeface="Arial" pitchFamily="34" charset="0"/>
              </a:rPr>
              <a:t>Καθορισμός Τιμής </a:t>
            </a:r>
            <a:r>
              <a:rPr lang="en-GB" sz="3000" dirty="0" smtClean="0">
                <a:latin typeface="Arial" pitchFamily="34" charset="0"/>
                <a:cs typeface="Arial" pitchFamily="34" charset="0"/>
              </a:rPr>
              <a:t>KWh</a:t>
            </a:r>
            <a:endParaRPr lang="el-GR" sz="3000" dirty="0" smtClean="0">
              <a:latin typeface="Arial" pitchFamily="34" charset="0"/>
              <a:cs typeface="Arial" pitchFamily="34" charset="0"/>
            </a:endParaRPr>
          </a:p>
          <a:p>
            <a:pPr>
              <a:buFont typeface="Wingdings" pitchFamily="2" charset="2"/>
              <a:buChar char="Ø"/>
            </a:pPr>
            <a:r>
              <a:rPr lang="el-GR" sz="3000" dirty="0" smtClean="0">
                <a:latin typeface="Arial" pitchFamily="34" charset="0"/>
                <a:cs typeface="Arial" pitchFamily="34" charset="0"/>
              </a:rPr>
              <a:t>Μέτρηση και Επαλήθευση</a:t>
            </a:r>
          </a:p>
          <a:p>
            <a:pPr>
              <a:buNone/>
            </a:pPr>
            <a:endParaRPr lang="el-GR" dirty="0" smtClean="0">
              <a:latin typeface="Arial" pitchFamily="34" charset="0"/>
              <a:cs typeface="Arial" pitchFamily="34" charset="0"/>
            </a:endParaRPr>
          </a:p>
          <a:p>
            <a:pPr>
              <a:buNone/>
            </a:pPr>
            <a:endParaRPr lang="el-GR" dirty="0" smtClean="0">
              <a:latin typeface="Arial" pitchFamily="34" charset="0"/>
              <a:cs typeface="Arial" pitchFamily="34" charset="0"/>
            </a:endParaRPr>
          </a:p>
          <a:p>
            <a:pPr>
              <a:buFont typeface="Wingdings" pitchFamily="2" charset="2"/>
              <a:buChar char="Ø"/>
            </a:pPr>
            <a:endParaRPr lang="en-US"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472608"/>
          </a:xfrm>
        </p:spPr>
        <p:txBody>
          <a:bodyPr>
            <a:normAutofit/>
          </a:bodyPr>
          <a:lstStyle/>
          <a:p>
            <a:pPr marL="892175" indent="-619125" algn="just">
              <a:spcBef>
                <a:spcPts val="0"/>
              </a:spcBef>
              <a:buNone/>
            </a:pPr>
            <a:r>
              <a:rPr lang="el-GR" sz="2600" dirty="0" smtClean="0">
                <a:latin typeface="Arial" pitchFamily="34" charset="0"/>
                <a:cs typeface="Arial" pitchFamily="34" charset="0"/>
              </a:rPr>
              <a:t>(β)	ο αντίκτυπος της τροποποίησης στην κατανάλωση ενέργειας, θα υπολογίζεται με βάση το  Πρόγραμμα Μέτρησης και Επαλήθευσης της σύμβασης ή σε περίπτωση που δεν εμπίπτει σε αυτό, με βάση αναγνωρισμένο διεθνές πρόγραμμα (π.χ. </a:t>
            </a:r>
            <a:r>
              <a:rPr lang="en-GB" sz="2600" dirty="0" smtClean="0">
                <a:latin typeface="Arial" pitchFamily="34" charset="0"/>
                <a:cs typeface="Arial" pitchFamily="34" charset="0"/>
              </a:rPr>
              <a:t>International Performance Measurement and Verification Protocol).</a:t>
            </a:r>
          </a:p>
          <a:p>
            <a:pPr marL="892175" indent="-619125" algn="just">
              <a:spcBef>
                <a:spcPts val="0"/>
              </a:spcBef>
              <a:buNone/>
            </a:pPr>
            <a:endParaRPr lang="el-GR" sz="2600" dirty="0" smtClean="0">
              <a:latin typeface="Arial" pitchFamily="34" charset="0"/>
              <a:cs typeface="Arial" pitchFamily="34" charset="0"/>
            </a:endParaRPr>
          </a:p>
          <a:p>
            <a:pPr marL="0" indent="0" algn="just">
              <a:spcBef>
                <a:spcPts val="0"/>
              </a:spcBef>
              <a:buNone/>
            </a:pPr>
            <a:r>
              <a:rPr lang="el-GR" sz="2600" dirty="0" smtClean="0">
                <a:latin typeface="Arial" pitchFamily="34" charset="0"/>
                <a:cs typeface="Arial" pitchFamily="34" charset="0"/>
              </a:rPr>
              <a:t>Αύξηση ή μείωση της κατανάλωσης ενέργειας πέραν του </a:t>
            </a:r>
            <a:r>
              <a:rPr lang="en-GB" sz="2600" dirty="0" smtClean="0">
                <a:latin typeface="Arial" pitchFamily="34" charset="0"/>
                <a:cs typeface="Arial" pitchFamily="34" charset="0"/>
              </a:rPr>
              <a:t>1</a:t>
            </a:r>
            <a:r>
              <a:rPr lang="el-GR" sz="2600" dirty="0" smtClean="0">
                <a:latin typeface="Arial" pitchFamily="34" charset="0"/>
                <a:cs typeface="Arial" pitchFamily="34" charset="0"/>
              </a:rPr>
              <a:t>0% της Βάσης Αναφοράς θα προϋποθέτει αλλαγή της Σύμβασης σύμφωνα με τις νενομισμένες διαδικασίες.</a:t>
            </a:r>
            <a:endParaRPr lang="en-GB" sz="2600" dirty="0" smtClean="0">
              <a:latin typeface="Arial" pitchFamily="34" charset="0"/>
              <a:cs typeface="Arial" pitchFamily="34" charset="0"/>
            </a:endParaRPr>
          </a:p>
          <a:p>
            <a:pPr marL="892175" indent="-619125" algn="just">
              <a:spcBef>
                <a:spcPts val="0"/>
              </a:spcBef>
              <a:buNone/>
            </a:pPr>
            <a:endParaRPr lang="en-GB" sz="2600" i="1" dirty="0" smtClean="0">
              <a:latin typeface="Arial" pitchFamily="34" charset="0"/>
              <a:cs typeface="Arial" pitchFamily="34" charset="0"/>
            </a:endParaRPr>
          </a:p>
          <a:p>
            <a:pPr marL="892175" indent="-619125" algn="just">
              <a:spcBef>
                <a:spcPts val="0"/>
              </a:spcBef>
              <a:buNone/>
            </a:pPr>
            <a:endParaRPr lang="el-GR" sz="2600" i="1" dirty="0" smtClean="0">
              <a:latin typeface="Arial" pitchFamily="34" charset="0"/>
              <a:cs typeface="Arial" pitchFamily="34" charset="0"/>
            </a:endParaRPr>
          </a:p>
          <a:p>
            <a:pPr marL="622300" indent="-349250">
              <a:spcBef>
                <a:spcPts val="0"/>
              </a:spcBef>
              <a:buNone/>
            </a:pPr>
            <a:endParaRPr lang="el-GR" sz="2400" i="1" dirty="0" smtClean="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Συμβατικοί Όροι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472608"/>
          </a:xfrm>
        </p:spPr>
        <p:txBody>
          <a:bodyPr>
            <a:normAutofit/>
          </a:bodyPr>
          <a:lstStyle/>
          <a:p>
            <a:pPr marL="360363" indent="-349250">
              <a:spcBef>
                <a:spcPts val="0"/>
              </a:spcBef>
              <a:buNone/>
            </a:pPr>
            <a:r>
              <a:rPr lang="el-GR" sz="3200" b="1" u="sng" dirty="0" smtClean="0">
                <a:latin typeface="Arial" pitchFamily="34" charset="0"/>
                <a:cs typeface="Arial" pitchFamily="34" charset="0"/>
              </a:rPr>
              <a:t>Καθορισμός Τιμής </a:t>
            </a:r>
            <a:r>
              <a:rPr lang="en-GB" sz="3200" b="1" u="sng" dirty="0" smtClean="0">
                <a:latin typeface="Arial" pitchFamily="34" charset="0"/>
                <a:cs typeface="Arial" pitchFamily="34" charset="0"/>
              </a:rPr>
              <a:t>kWh</a:t>
            </a:r>
            <a:endParaRPr lang="en-GB" sz="3200" b="1" u="sng" dirty="0" smtClean="0">
              <a:latin typeface="Arial" pitchFamily="34" charset="0"/>
              <a:cs typeface="Arial" pitchFamily="34" charset="0"/>
            </a:endParaRPr>
          </a:p>
          <a:p>
            <a:pPr marL="360363" indent="-349250">
              <a:spcBef>
                <a:spcPts val="0"/>
              </a:spcBef>
              <a:buNone/>
            </a:pPr>
            <a:endParaRPr lang="en-GB" sz="2800" dirty="0" smtClean="0">
              <a:latin typeface="Arial" pitchFamily="34" charset="0"/>
              <a:cs typeface="Arial" pitchFamily="34" charset="0"/>
            </a:endParaRPr>
          </a:p>
          <a:p>
            <a:pPr marL="631825" indent="-457200" algn="just">
              <a:spcBef>
                <a:spcPts val="0"/>
              </a:spcBef>
              <a:buFont typeface="Wingdings" pitchFamily="2" charset="2"/>
              <a:buChar char="§"/>
            </a:pPr>
            <a:r>
              <a:rPr lang="el-GR" sz="3000" dirty="0" smtClean="0">
                <a:latin typeface="Arial" pitchFamily="34" charset="0"/>
                <a:cs typeface="Arial" pitchFamily="34" charset="0"/>
              </a:rPr>
              <a:t>Πρόθεση να προκαθοριστεί η</a:t>
            </a:r>
            <a:r>
              <a:rPr lang="en-GB" sz="3000" dirty="0" smtClean="0">
                <a:latin typeface="Arial" pitchFamily="34" charset="0"/>
                <a:cs typeface="Arial" pitchFamily="34" charset="0"/>
              </a:rPr>
              <a:t> </a:t>
            </a:r>
            <a:r>
              <a:rPr lang="el-GR" sz="3000" dirty="0" smtClean="0">
                <a:latin typeface="Arial" pitchFamily="34" charset="0"/>
                <a:cs typeface="Arial" pitchFamily="34" charset="0"/>
              </a:rPr>
              <a:t>τιμή της </a:t>
            </a:r>
            <a:r>
              <a:rPr lang="en-GB" sz="3000" dirty="0" smtClean="0">
                <a:latin typeface="Arial" pitchFamily="34" charset="0"/>
                <a:cs typeface="Arial" pitchFamily="34" charset="0"/>
              </a:rPr>
              <a:t>kWhr</a:t>
            </a:r>
            <a:r>
              <a:rPr lang="el-GR" sz="3000" dirty="0" smtClean="0">
                <a:latin typeface="Arial" pitchFamily="34" charset="0"/>
                <a:cs typeface="Arial" pitchFamily="34" charset="0"/>
              </a:rPr>
              <a:t>.</a:t>
            </a:r>
          </a:p>
          <a:p>
            <a:pPr marL="631825" indent="-457200" algn="just">
              <a:spcBef>
                <a:spcPts val="0"/>
              </a:spcBef>
              <a:buFont typeface="Wingdings" pitchFamily="2" charset="2"/>
              <a:buChar char="§"/>
            </a:pPr>
            <a:endParaRPr lang="el-GR" sz="3000" dirty="0" smtClean="0">
              <a:latin typeface="Arial" pitchFamily="34" charset="0"/>
              <a:cs typeface="Arial" pitchFamily="34" charset="0"/>
            </a:endParaRPr>
          </a:p>
          <a:p>
            <a:pPr marL="631825" indent="-457200" algn="just">
              <a:spcBef>
                <a:spcPts val="0"/>
              </a:spcBef>
              <a:buFont typeface="Wingdings" pitchFamily="2" charset="2"/>
              <a:buChar char="§"/>
            </a:pPr>
            <a:r>
              <a:rPr lang="el-GR" sz="3000" dirty="0" smtClean="0">
                <a:latin typeface="Arial" pitchFamily="34" charset="0"/>
                <a:cs typeface="Arial" pitchFamily="34" charset="0"/>
              </a:rPr>
              <a:t>Η τιμή θα επιδέχεται αυξομείωση της τάξης του </a:t>
            </a:r>
            <a:r>
              <a:rPr lang="en-GB" sz="3000" dirty="0" smtClean="0">
                <a:latin typeface="Arial" pitchFamily="34" charset="0"/>
                <a:cs typeface="Arial" pitchFamily="34" charset="0"/>
              </a:rPr>
              <a:t>1</a:t>
            </a:r>
            <a:r>
              <a:rPr lang="el-GR" sz="3000" dirty="0" smtClean="0">
                <a:latin typeface="Arial" pitchFamily="34" charset="0"/>
                <a:cs typeface="Arial" pitchFamily="34" charset="0"/>
              </a:rPr>
              <a:t>0% στα πλαίσια της σύμβασης.</a:t>
            </a:r>
          </a:p>
          <a:p>
            <a:pPr marL="631825" indent="-457200" algn="just">
              <a:spcBef>
                <a:spcPts val="0"/>
              </a:spcBef>
              <a:buNone/>
            </a:pPr>
            <a:r>
              <a:rPr lang="el-GR" sz="3000" dirty="0" smtClean="0">
                <a:latin typeface="Arial" pitchFamily="34" charset="0"/>
                <a:cs typeface="Arial" pitchFamily="34" charset="0"/>
              </a:rPr>
              <a:t> </a:t>
            </a:r>
          </a:p>
          <a:p>
            <a:pPr marL="631825" indent="-457200" algn="just">
              <a:spcBef>
                <a:spcPts val="0"/>
              </a:spcBef>
              <a:buFont typeface="Wingdings" pitchFamily="2" charset="2"/>
              <a:buChar char="§"/>
            </a:pPr>
            <a:r>
              <a:rPr lang="el-GR" sz="3000" dirty="0" smtClean="0">
                <a:latin typeface="Arial" pitchFamily="34" charset="0"/>
                <a:cs typeface="Arial" pitchFamily="34" charset="0"/>
              </a:rPr>
              <a:t>Αυξομείωση πέραν του </a:t>
            </a:r>
            <a:r>
              <a:rPr lang="en-GB" sz="3000" dirty="0" smtClean="0">
                <a:latin typeface="Arial" pitchFamily="34" charset="0"/>
                <a:cs typeface="Arial" pitchFamily="34" charset="0"/>
              </a:rPr>
              <a:t>1</a:t>
            </a:r>
            <a:r>
              <a:rPr lang="el-GR" sz="3000" dirty="0" smtClean="0">
                <a:latin typeface="Arial" pitchFamily="34" charset="0"/>
                <a:cs typeface="Arial" pitchFamily="34" charset="0"/>
              </a:rPr>
              <a:t>0% θα οδηγεί σε αναπροσαρμογή της σύμβασης μέσω των αρμοδίων οργάνων</a:t>
            </a:r>
          </a:p>
          <a:p>
            <a:pPr marL="582613" indent="-223838">
              <a:spcBef>
                <a:spcPts val="0"/>
              </a:spcBef>
              <a:buFont typeface="+mj-lt"/>
              <a:buAutoNum type="romanLcPeriod"/>
            </a:pPr>
            <a:endParaRPr lang="en-US" sz="2800" dirty="0" smtClean="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latin typeface="Arial" pitchFamily="34" charset="0"/>
                <a:cs typeface="Arial" pitchFamily="34" charset="0"/>
              </a:rPr>
              <a:t>Συμβατικοί Όροι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544616"/>
          </a:xfrm>
        </p:spPr>
        <p:txBody>
          <a:bodyPr>
            <a:normAutofit/>
          </a:bodyPr>
          <a:lstStyle/>
          <a:p>
            <a:pPr marL="87313" indent="0" algn="just">
              <a:buNone/>
            </a:pPr>
            <a:r>
              <a:rPr lang="el-GR" sz="2400" b="1" dirty="0" smtClean="0">
                <a:latin typeface="Arial" pitchFamily="34" charset="0"/>
                <a:cs typeface="Arial" pitchFamily="34" charset="0"/>
              </a:rPr>
              <a:t>Διεθνές Πρωτόκολλο Μέτρησης Απόδοσης και Επαλήθευσης (</a:t>
            </a:r>
            <a:r>
              <a:rPr lang="en-GB" sz="2400" b="1" dirty="0" smtClean="0">
                <a:latin typeface="Arial" pitchFamily="34" charset="0"/>
                <a:cs typeface="Arial" pitchFamily="34" charset="0"/>
              </a:rPr>
              <a:t>International Performance Measurement and Verification Protocol)</a:t>
            </a:r>
            <a:endParaRPr lang="en-US" sz="2400" b="1" dirty="0" smtClean="0">
              <a:latin typeface="Arial" pitchFamily="34" charset="0"/>
              <a:cs typeface="Arial" pitchFamily="34" charset="0"/>
            </a:endParaRPr>
          </a:p>
          <a:p>
            <a:pPr marL="87313" indent="0" algn="just">
              <a:buNone/>
            </a:pPr>
            <a:r>
              <a:rPr lang="el-GR" sz="2600" dirty="0" smtClean="0">
                <a:latin typeface="Arial" pitchFamily="34" charset="0"/>
                <a:cs typeface="Arial" pitchFamily="34" charset="0"/>
              </a:rPr>
              <a:t>Συστήνεται από τον οργανισμό </a:t>
            </a:r>
            <a:r>
              <a:rPr lang="en-US" sz="2600" dirty="0" smtClean="0">
                <a:latin typeface="Arial" pitchFamily="34" charset="0"/>
                <a:cs typeface="Arial" pitchFamily="34" charset="0"/>
              </a:rPr>
              <a:t>EPEC</a:t>
            </a:r>
            <a:r>
              <a:rPr lang="el-GR" sz="2600" dirty="0" smtClean="0">
                <a:latin typeface="Arial" pitchFamily="34" charset="0"/>
                <a:cs typeface="Arial" pitchFamily="34" charset="0"/>
              </a:rPr>
              <a:t> (</a:t>
            </a:r>
            <a:r>
              <a:rPr lang="en-US" sz="2600" dirty="0" smtClean="0">
                <a:latin typeface="Arial" pitchFamily="34" charset="0"/>
                <a:cs typeface="Arial" pitchFamily="34" charset="0"/>
              </a:rPr>
              <a:t>European PPP Expertise Center</a:t>
            </a:r>
            <a:r>
              <a:rPr lang="el-GR" sz="2600" dirty="0" smtClean="0">
                <a:latin typeface="Arial" pitchFamily="34" charset="0"/>
                <a:cs typeface="Arial" pitchFamily="34" charset="0"/>
              </a:rPr>
              <a:t>) και είναι το πιο ευρέως χρησιμοποιημένο.</a:t>
            </a:r>
            <a:endParaRPr lang="en-GB" sz="2600" dirty="0" smtClean="0">
              <a:latin typeface="Arial" pitchFamily="34" charset="0"/>
              <a:cs typeface="Arial" pitchFamily="34" charset="0"/>
            </a:endParaRPr>
          </a:p>
          <a:p>
            <a:pPr marL="87313" indent="0" algn="just">
              <a:buNone/>
            </a:pPr>
            <a:endParaRPr lang="el-GR" sz="2600" dirty="0" smtClean="0">
              <a:latin typeface="Arial" pitchFamily="34" charset="0"/>
              <a:cs typeface="Arial" pitchFamily="34" charset="0"/>
            </a:endParaRPr>
          </a:p>
          <a:p>
            <a:pPr marL="87313" indent="0" algn="just">
              <a:buNone/>
            </a:pPr>
            <a:r>
              <a:rPr lang="el-GR" sz="2600" dirty="0" smtClean="0">
                <a:latin typeface="Arial" pitchFamily="34" charset="0"/>
                <a:cs typeface="Arial" pitchFamily="34" charset="0"/>
              </a:rPr>
              <a:t>Αποτελεί ένα από τους σημαντικότερους πυλώνες</a:t>
            </a:r>
            <a:r>
              <a:rPr lang="en-GB" sz="2600" dirty="0" smtClean="0">
                <a:latin typeface="Arial" pitchFamily="34" charset="0"/>
                <a:cs typeface="Arial" pitchFamily="34" charset="0"/>
              </a:rPr>
              <a:t> </a:t>
            </a:r>
            <a:r>
              <a:rPr lang="el-GR" sz="2600" dirty="0" smtClean="0">
                <a:latin typeface="Arial" pitchFamily="34" charset="0"/>
                <a:cs typeface="Arial" pitchFamily="34" charset="0"/>
              </a:rPr>
              <a:t>στις ΣΕΑ, γιατί</a:t>
            </a:r>
          </a:p>
          <a:p>
            <a:pPr marL="447675" lvl="0" indent="-360363" algn="just"/>
            <a:r>
              <a:rPr lang="el-GR" sz="2600" dirty="0" smtClean="0">
                <a:latin typeface="Arial" pitchFamily="34" charset="0"/>
                <a:cs typeface="Arial" pitchFamily="34" charset="0"/>
              </a:rPr>
              <a:t>αξιολογεί την εξοικονόμηση πόρων σε σχέση με την αναμενόμενη (εκτιμούμενη) απόδοση,</a:t>
            </a:r>
            <a:endParaRPr lang="en-US" sz="2600" dirty="0" smtClean="0">
              <a:latin typeface="Arial" pitchFamily="34" charset="0"/>
              <a:cs typeface="Arial" pitchFamily="34" charset="0"/>
            </a:endParaRPr>
          </a:p>
          <a:p>
            <a:pPr marL="447675" lvl="0" indent="-360363" algn="just"/>
            <a:r>
              <a:rPr lang="el-GR" sz="2600" dirty="0" smtClean="0">
                <a:latin typeface="Arial" pitchFamily="34" charset="0"/>
                <a:cs typeface="Arial" pitchFamily="34" charset="0"/>
              </a:rPr>
              <a:t>συμβάλει στη βιωσιμότητα των εξοικονομήσεων.</a:t>
            </a:r>
            <a:endParaRPr lang="en-US" sz="26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457200" y="274638"/>
            <a:ext cx="8229600" cy="634082"/>
          </a:xfrm>
        </p:spPr>
        <p:txBody>
          <a:bodyPr>
            <a:noAutofit/>
          </a:bodyPr>
          <a:lstStyle/>
          <a:p>
            <a:r>
              <a:rPr lang="el-GR" sz="3400" dirty="0" smtClean="0">
                <a:solidFill>
                  <a:srgbClr val="002060"/>
                </a:solidFill>
                <a:latin typeface="Arial" pitchFamily="34" charset="0"/>
                <a:cs typeface="Arial" pitchFamily="34" charset="0"/>
              </a:rPr>
              <a:t>Μέτρηση και Επαλήθευση (ΤΟΜΟΣ Β)</a:t>
            </a:r>
            <a:endParaRPr lang="en-US" sz="34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688632"/>
          </a:xfrm>
        </p:spPr>
        <p:txBody>
          <a:bodyPr/>
          <a:lstStyle/>
          <a:p>
            <a:pPr>
              <a:buNone/>
            </a:pPr>
            <a:endParaRPr lang="en-US" sz="2400" i="1" dirty="0" smtClean="0">
              <a:latin typeface="Arial" pitchFamily="34" charset="0"/>
              <a:cs typeface="Arial" pitchFamily="34" charset="0"/>
            </a:endParaRPr>
          </a:p>
          <a:p>
            <a:pPr>
              <a:buNone/>
            </a:pPr>
            <a:endParaRPr lang="en-US" u="sng"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400" dirty="0" smtClean="0">
                <a:solidFill>
                  <a:srgbClr val="002060"/>
                </a:solidFill>
                <a:latin typeface="Arial" pitchFamily="34" charset="0"/>
                <a:cs typeface="Arial" pitchFamily="34" charset="0"/>
              </a:rPr>
              <a:t>Μέτρηση και Επαλήθευση </a:t>
            </a:r>
            <a:r>
              <a:rPr lang="el-GR" sz="3200" dirty="0" smtClean="0">
                <a:solidFill>
                  <a:srgbClr val="002060"/>
                </a:solidFill>
                <a:latin typeface="Arial" pitchFamily="34" charset="0"/>
                <a:cs typeface="Arial" pitchFamily="34" charset="0"/>
              </a:rPr>
              <a:t>(ΤΟΜΟΣ Β)</a:t>
            </a:r>
            <a:endParaRPr lang="en-US" sz="3400" dirty="0">
              <a:solidFill>
                <a:srgbClr val="002060"/>
              </a:solidFill>
            </a:endParaRPr>
          </a:p>
        </p:txBody>
      </p:sp>
      <p:pic>
        <p:nvPicPr>
          <p:cNvPr id="6"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grpSp>
        <p:nvGrpSpPr>
          <p:cNvPr id="19" name="Group 18"/>
          <p:cNvGrpSpPr/>
          <p:nvPr/>
        </p:nvGrpSpPr>
        <p:grpSpPr>
          <a:xfrm>
            <a:off x="251520" y="1052736"/>
            <a:ext cx="8640960" cy="5256584"/>
            <a:chOff x="251520" y="1052736"/>
            <a:chExt cx="8640960" cy="5256584"/>
          </a:xfrm>
        </p:grpSpPr>
        <p:grpSp>
          <p:nvGrpSpPr>
            <p:cNvPr id="14" name="Group 13"/>
            <p:cNvGrpSpPr/>
            <p:nvPr/>
          </p:nvGrpSpPr>
          <p:grpSpPr>
            <a:xfrm>
              <a:off x="251520" y="1052736"/>
              <a:ext cx="8640960" cy="5256584"/>
              <a:chOff x="251520" y="980728"/>
              <a:chExt cx="8640960" cy="5256584"/>
            </a:xfrm>
          </p:grpSpPr>
          <p:pic>
            <p:nvPicPr>
              <p:cNvPr id="4" name="Picture 3"/>
              <p:cNvPicPr/>
              <p:nvPr/>
            </p:nvPicPr>
            <p:blipFill>
              <a:blip r:embed="rId5" cstate="print"/>
              <a:srcRect/>
              <a:stretch>
                <a:fillRect/>
              </a:stretch>
            </p:blipFill>
            <p:spPr bwMode="auto">
              <a:xfrm>
                <a:off x="251520" y="980728"/>
                <a:ext cx="8640960" cy="5256584"/>
              </a:xfrm>
              <a:prstGeom prst="rect">
                <a:avLst/>
              </a:prstGeom>
              <a:noFill/>
              <a:ln w="9525">
                <a:noFill/>
                <a:miter lim="800000"/>
                <a:headEnd/>
                <a:tailEnd/>
              </a:ln>
            </p:spPr>
          </p:pic>
          <p:sp>
            <p:nvSpPr>
              <p:cNvPr id="8" name="TextBox 7"/>
              <p:cNvSpPr txBox="1"/>
              <p:nvPr/>
            </p:nvSpPr>
            <p:spPr>
              <a:xfrm>
                <a:off x="3707904" y="4437112"/>
                <a:ext cx="1584176" cy="954107"/>
              </a:xfrm>
              <a:prstGeom prst="rect">
                <a:avLst/>
              </a:prstGeom>
              <a:solidFill>
                <a:schemeClr val="bg2">
                  <a:lumMod val="50000"/>
                </a:schemeClr>
              </a:solidFill>
            </p:spPr>
            <p:txBody>
              <a:bodyPr wrap="square" rtlCol="0">
                <a:spAutoFit/>
                <a:scene3d>
                  <a:camera prst="orthographicFront"/>
                  <a:lightRig rig="threePt" dir="t"/>
                </a:scene3d>
                <a:sp3d extrusionH="57150">
                  <a:extrusionClr>
                    <a:schemeClr val="bg1"/>
                  </a:extrusionClr>
                </a:sp3d>
              </a:bodyPr>
              <a:lstStyle/>
              <a:p>
                <a:pPr algn="ctr"/>
                <a:r>
                  <a:rPr lang="el-GR" sz="1400" b="1" dirty="0" smtClean="0">
                    <a:solidFill>
                      <a:schemeClr val="bg1"/>
                    </a:solidFill>
                    <a:latin typeface="Arial" pitchFamily="34" charset="0"/>
                    <a:cs typeface="Arial" pitchFamily="34" charset="0"/>
                  </a:rPr>
                  <a:t>Εφαρμογή Μέτρων Εξοικονόμησης Ενέργειας</a:t>
                </a:r>
                <a:endParaRPr lang="en-US" sz="1400" b="1" dirty="0">
                  <a:solidFill>
                    <a:schemeClr val="bg1"/>
                  </a:solidFill>
                  <a:latin typeface="Arial" pitchFamily="34" charset="0"/>
                  <a:cs typeface="Arial" pitchFamily="34" charset="0"/>
                </a:endParaRPr>
              </a:p>
            </p:txBody>
          </p:sp>
          <p:sp>
            <p:nvSpPr>
              <p:cNvPr id="9" name="TextBox 8"/>
              <p:cNvSpPr txBox="1"/>
              <p:nvPr/>
            </p:nvSpPr>
            <p:spPr>
              <a:xfrm>
                <a:off x="3563888" y="2348880"/>
                <a:ext cx="1656184" cy="523220"/>
              </a:xfrm>
              <a:prstGeom prst="rect">
                <a:avLst/>
              </a:prstGeom>
              <a:solidFill>
                <a:schemeClr val="bg2">
                  <a:lumMod val="50000"/>
                </a:schemeClr>
              </a:solidFill>
            </p:spPr>
            <p:txBody>
              <a:bodyPr wrap="square" rtlCol="0">
                <a:spAutoFit/>
              </a:bodyPr>
              <a:lstStyle/>
              <a:p>
                <a:pPr algn="ctr"/>
                <a:r>
                  <a:rPr lang="el-GR" sz="1400" b="1" dirty="0" smtClean="0">
                    <a:solidFill>
                      <a:schemeClr val="bg1"/>
                    </a:solidFill>
                    <a:latin typeface="Arial" pitchFamily="34" charset="0"/>
                    <a:cs typeface="Arial" pitchFamily="34" charset="0"/>
                  </a:rPr>
                  <a:t>Αύξηση προσωπικού </a:t>
                </a:r>
                <a:endParaRPr lang="en-US" sz="1400" b="1" dirty="0">
                  <a:solidFill>
                    <a:schemeClr val="bg1"/>
                  </a:solidFill>
                  <a:latin typeface="Arial" pitchFamily="34" charset="0"/>
                  <a:cs typeface="Arial" pitchFamily="34" charset="0"/>
                </a:endParaRPr>
              </a:p>
            </p:txBody>
          </p:sp>
          <p:sp>
            <p:nvSpPr>
              <p:cNvPr id="11" name="TextBox 10"/>
              <p:cNvSpPr txBox="1"/>
              <p:nvPr/>
            </p:nvSpPr>
            <p:spPr>
              <a:xfrm>
                <a:off x="1763688" y="5229200"/>
                <a:ext cx="1656184" cy="523220"/>
              </a:xfrm>
              <a:prstGeom prst="rect">
                <a:avLst/>
              </a:prstGeom>
              <a:solidFill>
                <a:schemeClr val="bg2">
                  <a:lumMod val="50000"/>
                </a:schemeClr>
              </a:solidFill>
            </p:spPr>
            <p:txBody>
              <a:bodyPr wrap="square" rtlCol="0">
                <a:spAutoFit/>
              </a:bodyPr>
              <a:lstStyle/>
              <a:p>
                <a:pPr algn="ctr"/>
                <a:r>
                  <a:rPr lang="el-GR" sz="1400" b="1" dirty="0" smtClean="0">
                    <a:solidFill>
                      <a:schemeClr val="bg1"/>
                    </a:solidFill>
                    <a:latin typeface="Arial" pitchFamily="34" charset="0"/>
                    <a:cs typeface="Arial" pitchFamily="34" charset="0"/>
                  </a:rPr>
                  <a:t>Περίοδος Αναφοράς</a:t>
                </a:r>
                <a:endParaRPr lang="en-US" sz="1400" b="1" dirty="0">
                  <a:solidFill>
                    <a:schemeClr val="bg1"/>
                  </a:solidFill>
                  <a:latin typeface="Arial" pitchFamily="34" charset="0"/>
                  <a:cs typeface="Arial" pitchFamily="34" charset="0"/>
                </a:endParaRPr>
              </a:p>
            </p:txBody>
          </p:sp>
          <p:sp>
            <p:nvSpPr>
              <p:cNvPr id="12" name="TextBox 11"/>
              <p:cNvSpPr txBox="1"/>
              <p:nvPr/>
            </p:nvSpPr>
            <p:spPr>
              <a:xfrm>
                <a:off x="6156176" y="5229200"/>
                <a:ext cx="1800200" cy="523220"/>
              </a:xfrm>
              <a:prstGeom prst="rect">
                <a:avLst/>
              </a:prstGeom>
              <a:solidFill>
                <a:schemeClr val="bg2">
                  <a:lumMod val="50000"/>
                </a:schemeClr>
              </a:solidFill>
            </p:spPr>
            <p:txBody>
              <a:bodyPr wrap="square" rtlCol="0">
                <a:spAutoFit/>
              </a:bodyPr>
              <a:lstStyle/>
              <a:p>
                <a:pPr algn="ctr"/>
                <a:r>
                  <a:rPr lang="el-GR" sz="1400" b="1" dirty="0" smtClean="0">
                    <a:solidFill>
                      <a:schemeClr val="bg1"/>
                    </a:solidFill>
                    <a:latin typeface="Arial" pitchFamily="34" charset="0"/>
                    <a:cs typeface="Arial" pitchFamily="34" charset="0"/>
                  </a:rPr>
                  <a:t>Περίοδος Παρακολούθησης</a:t>
                </a:r>
                <a:endParaRPr lang="en-US" sz="1400" b="1" dirty="0">
                  <a:solidFill>
                    <a:schemeClr val="bg1"/>
                  </a:solidFill>
                  <a:latin typeface="Arial" pitchFamily="34" charset="0"/>
                  <a:cs typeface="Arial" pitchFamily="34" charset="0"/>
                </a:endParaRPr>
              </a:p>
            </p:txBody>
          </p:sp>
          <p:sp>
            <p:nvSpPr>
              <p:cNvPr id="13" name="TextBox 12"/>
              <p:cNvSpPr txBox="1"/>
              <p:nvPr/>
            </p:nvSpPr>
            <p:spPr>
              <a:xfrm>
                <a:off x="1331640" y="2636912"/>
                <a:ext cx="1296144" cy="523220"/>
              </a:xfrm>
              <a:prstGeom prst="rect">
                <a:avLst/>
              </a:prstGeom>
              <a:solidFill>
                <a:schemeClr val="bg2">
                  <a:lumMod val="50000"/>
                </a:schemeClr>
              </a:solidFill>
            </p:spPr>
            <p:txBody>
              <a:bodyPr wrap="square" rtlCol="0">
                <a:spAutoFit/>
              </a:bodyPr>
              <a:lstStyle/>
              <a:p>
                <a:pPr algn="ctr"/>
                <a:r>
                  <a:rPr lang="el-GR" sz="1400" b="1" dirty="0" smtClean="0">
                    <a:solidFill>
                      <a:schemeClr val="bg1"/>
                    </a:solidFill>
                    <a:latin typeface="Arial" pitchFamily="34" charset="0"/>
                    <a:cs typeface="Arial" pitchFamily="34" charset="0"/>
                  </a:rPr>
                  <a:t>Βάση Αναφοράς</a:t>
                </a:r>
                <a:endParaRPr lang="en-US" sz="1400" b="1" dirty="0">
                  <a:solidFill>
                    <a:schemeClr val="bg1"/>
                  </a:solidFill>
                  <a:latin typeface="Arial" pitchFamily="34" charset="0"/>
                  <a:cs typeface="Arial" pitchFamily="34" charset="0"/>
                </a:endParaRPr>
              </a:p>
            </p:txBody>
          </p:sp>
        </p:grpSp>
        <p:sp>
          <p:nvSpPr>
            <p:cNvPr id="15" name="TextBox 14"/>
            <p:cNvSpPr txBox="1"/>
            <p:nvPr/>
          </p:nvSpPr>
          <p:spPr>
            <a:xfrm>
              <a:off x="7380312" y="1556792"/>
              <a:ext cx="1368152" cy="738664"/>
            </a:xfrm>
            <a:prstGeom prst="rect">
              <a:avLst/>
            </a:prstGeom>
            <a:solidFill>
              <a:schemeClr val="bg2">
                <a:lumMod val="50000"/>
              </a:schemeClr>
            </a:solidFill>
          </p:spPr>
          <p:txBody>
            <a:bodyPr wrap="square" rtlCol="0">
              <a:spAutoFit/>
            </a:bodyPr>
            <a:lstStyle/>
            <a:p>
              <a:pPr algn="ctr"/>
              <a:r>
                <a:rPr lang="el-GR" sz="1400" b="1" dirty="0" err="1" smtClean="0">
                  <a:solidFill>
                    <a:schemeClr val="bg1"/>
                  </a:solidFill>
                  <a:latin typeface="Arial" pitchFamily="34" charset="0"/>
                  <a:cs typeface="Arial" pitchFamily="34" charset="0"/>
                </a:rPr>
                <a:t>Προσαρμ</a:t>
              </a:r>
              <a:r>
                <a:rPr lang="el-GR" sz="1400" b="1" dirty="0" smtClean="0">
                  <a:solidFill>
                    <a:schemeClr val="bg1"/>
                  </a:solidFill>
                  <a:latin typeface="Arial" pitchFamily="34" charset="0"/>
                  <a:cs typeface="Arial" pitchFamily="34" charset="0"/>
                </a:rPr>
                <a:t>. Βάσης Αναφοράς</a:t>
              </a:r>
              <a:endParaRPr lang="en-US" sz="1400" b="1" dirty="0">
                <a:solidFill>
                  <a:schemeClr val="bg1"/>
                </a:solidFill>
                <a:latin typeface="Arial" pitchFamily="34" charset="0"/>
                <a:cs typeface="Arial" pitchFamily="34" charset="0"/>
              </a:endParaRPr>
            </a:p>
          </p:txBody>
        </p:sp>
        <p:sp>
          <p:nvSpPr>
            <p:cNvPr id="16" name="TextBox 15"/>
            <p:cNvSpPr txBox="1"/>
            <p:nvPr/>
          </p:nvSpPr>
          <p:spPr>
            <a:xfrm>
              <a:off x="6228184" y="3933056"/>
              <a:ext cx="1656184" cy="523220"/>
            </a:xfrm>
            <a:prstGeom prst="rect">
              <a:avLst/>
            </a:prstGeom>
            <a:solidFill>
              <a:schemeClr val="bg2">
                <a:lumMod val="50000"/>
              </a:schemeClr>
            </a:solidFill>
          </p:spPr>
          <p:txBody>
            <a:bodyPr wrap="square" rtlCol="0">
              <a:spAutoFit/>
            </a:bodyPr>
            <a:lstStyle/>
            <a:p>
              <a:pPr algn="ctr"/>
              <a:r>
                <a:rPr lang="el-GR" sz="1400" b="1" dirty="0" smtClean="0">
                  <a:solidFill>
                    <a:schemeClr val="bg1"/>
                  </a:solidFill>
                  <a:latin typeface="Arial" pitchFamily="34" charset="0"/>
                  <a:cs typeface="Arial" pitchFamily="34" charset="0"/>
                </a:rPr>
                <a:t>Πραγματική Κατανάλωση</a:t>
              </a:r>
            </a:p>
          </p:txBody>
        </p:sp>
        <p:sp>
          <p:nvSpPr>
            <p:cNvPr id="17" name="TextBox 16"/>
            <p:cNvSpPr txBox="1"/>
            <p:nvPr/>
          </p:nvSpPr>
          <p:spPr>
            <a:xfrm>
              <a:off x="5724128" y="2780928"/>
              <a:ext cx="2736304" cy="707886"/>
            </a:xfrm>
            <a:prstGeom prst="rect">
              <a:avLst/>
            </a:prstGeom>
            <a:solidFill>
              <a:schemeClr val="bg2">
                <a:lumMod val="50000"/>
              </a:schemeClr>
            </a:solidFill>
          </p:spPr>
          <p:txBody>
            <a:bodyPr wrap="square" rtlCol="0">
              <a:spAutoFit/>
            </a:bodyPr>
            <a:lstStyle/>
            <a:p>
              <a:pPr algn="ctr"/>
              <a:r>
                <a:rPr lang="el-GR" sz="2000" b="1" dirty="0" smtClean="0">
                  <a:solidFill>
                    <a:schemeClr val="bg1"/>
                  </a:solidFill>
                  <a:latin typeface="Arial" pitchFamily="34" charset="0"/>
                  <a:cs typeface="Arial" pitchFamily="34" charset="0"/>
                </a:rPr>
                <a:t>ΕΞΟΙΚΟΝΟΜΗΣΗ ΕΝΕΡΓΕΙΑΣ</a:t>
              </a:r>
              <a:endParaRPr lang="en-US" sz="2000"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688632"/>
          </a:xfrm>
        </p:spPr>
        <p:txBody>
          <a:bodyPr>
            <a:normAutofit/>
          </a:bodyPr>
          <a:lstStyle/>
          <a:p>
            <a:pPr marL="87313" indent="0">
              <a:buNone/>
            </a:pPr>
            <a:r>
              <a:rPr lang="el-GR" sz="2800" dirty="0" smtClean="0">
                <a:latin typeface="Arial" pitchFamily="34" charset="0"/>
                <a:cs typeface="Arial" pitchFamily="34" charset="0"/>
              </a:rPr>
              <a:t>Οι εργασίες Μέτρησης και Επαλήθευσης, περιλαμβάνουν, μεταξύ άλλων</a:t>
            </a:r>
            <a:r>
              <a:rPr lang="en-GB" sz="2800" dirty="0" smtClean="0">
                <a:latin typeface="Arial" pitchFamily="34" charset="0"/>
                <a:cs typeface="Arial" pitchFamily="34" charset="0"/>
              </a:rPr>
              <a:t>:</a:t>
            </a:r>
          </a:p>
          <a:p>
            <a:pPr marL="87313" indent="0">
              <a:buNone/>
            </a:pPr>
            <a:endParaRPr lang="en-GB" sz="2800" dirty="0" smtClean="0">
              <a:latin typeface="Arial" pitchFamily="34" charset="0"/>
              <a:cs typeface="Arial" pitchFamily="34" charset="0"/>
            </a:endParaRPr>
          </a:p>
          <a:p>
            <a:pPr lvl="0"/>
            <a:r>
              <a:rPr lang="el-GR" sz="2800" dirty="0" smtClean="0">
                <a:latin typeface="Arial" pitchFamily="34" charset="0"/>
                <a:cs typeface="Arial" pitchFamily="34" charset="0"/>
              </a:rPr>
              <a:t>Την εγκατάσταση μετρητών, ρύθμιση και συντήρηση, </a:t>
            </a:r>
            <a:endParaRPr lang="en-US" sz="2800" dirty="0" smtClean="0">
              <a:latin typeface="Arial" pitchFamily="34" charset="0"/>
              <a:cs typeface="Arial" pitchFamily="34" charset="0"/>
            </a:endParaRPr>
          </a:p>
          <a:p>
            <a:pPr lvl="0"/>
            <a:r>
              <a:rPr lang="el-GR" sz="2800" dirty="0" smtClean="0">
                <a:latin typeface="Arial" pitchFamily="34" charset="0"/>
                <a:cs typeface="Arial" pitchFamily="34" charset="0"/>
              </a:rPr>
              <a:t>Την συλλογή δεδομένων και προβολή τους,</a:t>
            </a:r>
            <a:endParaRPr lang="en-US" sz="2800" dirty="0" smtClean="0">
              <a:latin typeface="Arial" pitchFamily="34" charset="0"/>
              <a:cs typeface="Arial" pitchFamily="34" charset="0"/>
            </a:endParaRPr>
          </a:p>
          <a:p>
            <a:pPr lvl="0"/>
            <a:r>
              <a:rPr lang="el-GR" sz="2800" dirty="0" smtClean="0">
                <a:latin typeface="Arial" pitchFamily="34" charset="0"/>
                <a:cs typeface="Arial" pitchFamily="34" charset="0"/>
              </a:rPr>
              <a:t>Την ανάπτυξη μεθόδου υπολογισμού και αποδεκτών εκτιμήσεων,</a:t>
            </a:r>
            <a:endParaRPr lang="en-US" sz="2800" dirty="0" smtClean="0">
              <a:latin typeface="Arial" pitchFamily="34" charset="0"/>
              <a:cs typeface="Arial" pitchFamily="34" charset="0"/>
            </a:endParaRPr>
          </a:p>
          <a:p>
            <a:pPr lvl="0"/>
            <a:r>
              <a:rPr lang="el-GR" sz="2800" dirty="0" smtClean="0">
                <a:latin typeface="Arial" pitchFamily="34" charset="0"/>
                <a:cs typeface="Arial" pitchFamily="34" charset="0"/>
              </a:rPr>
              <a:t>υπολογισμούς με βάση τα </a:t>
            </a:r>
            <a:r>
              <a:rPr lang="el-GR" sz="2800" dirty="0" smtClean="0">
                <a:latin typeface="Arial" pitchFamily="34" charset="0"/>
                <a:cs typeface="Arial" pitchFamily="34" charset="0"/>
              </a:rPr>
              <a:t>μετρήσιμα </a:t>
            </a:r>
            <a:r>
              <a:rPr lang="el-GR" sz="2800" dirty="0" smtClean="0">
                <a:latin typeface="Arial" pitchFamily="34" charset="0"/>
                <a:cs typeface="Arial" pitchFamily="34" charset="0"/>
              </a:rPr>
              <a:t>στοιχεία, </a:t>
            </a:r>
            <a:endParaRPr lang="en-US" sz="2800" dirty="0" smtClean="0">
              <a:latin typeface="Arial" pitchFamily="34" charset="0"/>
              <a:cs typeface="Arial" pitchFamily="34" charset="0"/>
            </a:endParaRPr>
          </a:p>
          <a:p>
            <a:pPr lvl="0"/>
            <a:r>
              <a:rPr lang="el-GR" sz="2800" dirty="0" smtClean="0">
                <a:latin typeface="Arial" pitchFamily="34" charset="0"/>
                <a:cs typeface="Arial" pitchFamily="34" charset="0"/>
              </a:rPr>
              <a:t>Την ετοιμασία εκθέσεων, τη διασφάλιση της ποιότητας και την επαλήθευση των εκθέσεων.</a:t>
            </a:r>
            <a:endParaRPr lang="en-US" sz="2800" dirty="0" smtClean="0">
              <a:latin typeface="Arial" pitchFamily="34" charset="0"/>
              <a:cs typeface="Arial" pitchFamily="34" charset="0"/>
            </a:endParaRPr>
          </a:p>
          <a:p>
            <a:pPr marL="87313" indent="0">
              <a:buFont typeface="Wingdings" pitchFamily="2" charset="2"/>
              <a:buChar char="Ø"/>
            </a:pPr>
            <a:endParaRPr lang="en-US" sz="2600" dirty="0">
              <a:latin typeface="Arial" pitchFamily="34" charset="0"/>
              <a:cs typeface="Arial" pitchFamily="34" charset="0"/>
            </a:endParaRPr>
          </a:p>
        </p:txBody>
      </p:sp>
      <p:sp>
        <p:nvSpPr>
          <p:cNvPr id="3" name="Title 2"/>
          <p:cNvSpPr>
            <a:spLocks noGrp="1"/>
          </p:cNvSpPr>
          <p:nvPr>
            <p:ph type="title"/>
          </p:nvPr>
        </p:nvSpPr>
        <p:spPr>
          <a:xfrm>
            <a:off x="395536" y="188640"/>
            <a:ext cx="8229600" cy="778098"/>
          </a:xfrm>
        </p:spPr>
        <p:txBody>
          <a:bodyPr>
            <a:normAutofit fontScale="90000"/>
          </a:bodyPr>
          <a:lstStyle/>
          <a:p>
            <a:r>
              <a:rPr lang="el-GR" sz="3600" dirty="0" smtClean="0">
                <a:solidFill>
                  <a:srgbClr val="002060"/>
                </a:solidFill>
                <a:latin typeface="Arial" pitchFamily="34" charset="0"/>
                <a:cs typeface="Arial" pitchFamily="34" charset="0"/>
              </a:rPr>
              <a:t>Μέτρηση και Επαλήθευση (ΤΟΜΟΣ Β)</a:t>
            </a:r>
            <a:endParaRPr lang="en-US" sz="3600" dirty="0">
              <a:solidFill>
                <a:srgbClr val="002060"/>
              </a:solidFill>
            </a:endParaRPr>
          </a:p>
        </p:txBody>
      </p:sp>
      <p:pic>
        <p:nvPicPr>
          <p:cNvPr id="5"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760640"/>
          </a:xfrm>
        </p:spPr>
        <p:txBody>
          <a:bodyPr>
            <a:normAutofit/>
          </a:bodyPr>
          <a:lstStyle/>
          <a:p>
            <a:pPr marL="0" indent="0">
              <a:buNone/>
            </a:pPr>
            <a:r>
              <a:rPr lang="el-GR" sz="2800" b="1" dirty="0" smtClean="0">
                <a:latin typeface="Arial" pitchFamily="34" charset="0"/>
                <a:cs typeface="Arial" pitchFamily="34" charset="0"/>
              </a:rPr>
              <a:t>Υπολογισμός Προσαρμοσμένης Βάσης Αναφοράς</a:t>
            </a:r>
          </a:p>
          <a:p>
            <a:pPr marL="0" indent="0">
              <a:buNone/>
            </a:pPr>
            <a:r>
              <a:rPr lang="el-GR" sz="2800" dirty="0" smtClean="0">
                <a:latin typeface="Arial" pitchFamily="34" charset="0"/>
                <a:cs typeface="Arial" pitchFamily="34" charset="0"/>
              </a:rPr>
              <a:t>Η προσαρμογή θα επιτυγχάνεται με τη ρύθμιση των ακόλουθων παραμέτρων</a:t>
            </a:r>
            <a:r>
              <a:rPr lang="en-GB" sz="2800" dirty="0" smtClean="0">
                <a:latin typeface="Arial" pitchFamily="34" charset="0"/>
                <a:cs typeface="Arial" pitchFamily="34" charset="0"/>
              </a:rPr>
              <a:t>:</a:t>
            </a:r>
            <a:endParaRPr lang="el-GR" sz="2800" dirty="0" smtClean="0">
              <a:latin typeface="Arial" pitchFamily="34" charset="0"/>
              <a:cs typeface="Arial" pitchFamily="34" charset="0"/>
            </a:endParaRPr>
          </a:p>
          <a:p>
            <a:pPr marL="0" indent="0">
              <a:buFont typeface="Wingdings" pitchFamily="2" charset="2"/>
              <a:buChar char="Ø"/>
            </a:pPr>
            <a:endParaRPr lang="el-GR" sz="1000" b="1" dirty="0" smtClean="0">
              <a:latin typeface="Arial" pitchFamily="34" charset="0"/>
              <a:cs typeface="Arial" pitchFamily="34" charset="0"/>
            </a:endParaRPr>
          </a:p>
          <a:p>
            <a:pPr marL="358775" indent="-358775">
              <a:buFont typeface="Wingdings" pitchFamily="2" charset="2"/>
              <a:buChar char="Ø"/>
            </a:pPr>
            <a:r>
              <a:rPr lang="el-GR" sz="2800" b="1" dirty="0" smtClean="0">
                <a:latin typeface="Arial" pitchFamily="34" charset="0"/>
                <a:cs typeface="Arial" pitchFamily="34" charset="0"/>
              </a:rPr>
              <a:t>Αλλαγή στον αριθμό των ημερών</a:t>
            </a:r>
            <a:r>
              <a:rPr lang="el-GR" sz="2800" dirty="0" smtClean="0">
                <a:latin typeface="Arial" pitchFamily="34" charset="0"/>
                <a:cs typeface="Arial" pitchFamily="34" charset="0"/>
              </a:rPr>
              <a:t> </a:t>
            </a:r>
            <a:r>
              <a:rPr lang="en-GB" sz="2800" dirty="0" smtClean="0">
                <a:latin typeface="Arial" pitchFamily="34" charset="0"/>
                <a:cs typeface="Arial" pitchFamily="34" charset="0"/>
              </a:rPr>
              <a:t>(</a:t>
            </a:r>
            <a:r>
              <a:rPr lang="el-GR" sz="2800" dirty="0" smtClean="0">
                <a:latin typeface="Arial" pitchFamily="34" charset="0"/>
                <a:cs typeface="Arial" pitchFamily="34" charset="0"/>
              </a:rPr>
              <a:t>εργάσιμες, αργίες κ.λ.π.)</a:t>
            </a:r>
          </a:p>
          <a:p>
            <a:pPr marL="358775" indent="-358775">
              <a:buFont typeface="Wingdings" pitchFamily="2" charset="2"/>
              <a:buChar char="Ø"/>
            </a:pPr>
            <a:r>
              <a:rPr lang="el-GR" sz="2800" b="1" dirty="0" smtClean="0">
                <a:latin typeface="Arial" pitchFamily="34" charset="0"/>
                <a:cs typeface="Arial" pitchFamily="34" charset="0"/>
              </a:rPr>
              <a:t>Αλλαγή στις καιρικές συνθήκες</a:t>
            </a:r>
            <a:r>
              <a:rPr lang="el-GR" sz="2800" dirty="0" smtClean="0">
                <a:latin typeface="Arial" pitchFamily="34" charset="0"/>
                <a:cs typeface="Arial" pitchFamily="34" charset="0"/>
              </a:rPr>
              <a:t> (ήπιος χειμώνας ή καύσωνας κ.λ.π.)</a:t>
            </a:r>
          </a:p>
          <a:p>
            <a:pPr marL="358775" indent="-358775">
              <a:buFont typeface="Wingdings" pitchFamily="2" charset="2"/>
              <a:buChar char="Ø"/>
            </a:pPr>
            <a:r>
              <a:rPr lang="el-GR" sz="2800" b="1" dirty="0" smtClean="0">
                <a:latin typeface="Arial" pitchFamily="34" charset="0"/>
                <a:cs typeface="Arial" pitchFamily="34" charset="0"/>
              </a:rPr>
              <a:t>Αλλαγή στη χρήση </a:t>
            </a:r>
            <a:r>
              <a:rPr lang="el-GR" sz="2800" dirty="0" smtClean="0">
                <a:latin typeface="Arial" pitchFamily="34" charset="0"/>
                <a:cs typeface="Arial" pitchFamily="34" charset="0"/>
              </a:rPr>
              <a:t>(πρόσληψη νέου προσωπικού)</a:t>
            </a:r>
          </a:p>
          <a:p>
            <a:pPr marL="358775" indent="-358775">
              <a:buFont typeface="Wingdings" pitchFamily="2" charset="2"/>
              <a:buChar char="Ø"/>
            </a:pPr>
            <a:r>
              <a:rPr lang="el-GR" sz="2800" b="1" dirty="0" smtClean="0">
                <a:latin typeface="Arial" pitchFamily="34" charset="0"/>
                <a:cs typeface="Arial" pitchFamily="34" charset="0"/>
              </a:rPr>
              <a:t>Τροποποιήσεις στις εγκαταστάσεις</a:t>
            </a:r>
            <a:r>
              <a:rPr lang="el-GR" sz="2800" dirty="0" smtClean="0">
                <a:latin typeface="Arial" pitchFamily="34" charset="0"/>
                <a:cs typeface="Arial" pitchFamily="34" charset="0"/>
              </a:rPr>
              <a:t> </a:t>
            </a:r>
            <a:endParaRPr lang="el-GR" sz="2800" u="sng" dirty="0" smtClean="0">
              <a:latin typeface="Arial" pitchFamily="34" charset="0"/>
              <a:cs typeface="Arial" pitchFamily="34" charset="0"/>
            </a:endParaRPr>
          </a:p>
          <a:p>
            <a:pPr marL="0" indent="0">
              <a:buNone/>
            </a:pPr>
            <a:endParaRPr lang="en-US" sz="2800" u="sng" dirty="0">
              <a:latin typeface="Arial" pitchFamily="34" charset="0"/>
              <a:cs typeface="Arial" pitchFamily="34" charset="0"/>
            </a:endParaRPr>
          </a:p>
        </p:txBody>
      </p:sp>
      <p:sp>
        <p:nvSpPr>
          <p:cNvPr id="3" name="Title 2"/>
          <p:cNvSpPr>
            <a:spLocks noGrp="1"/>
          </p:cNvSpPr>
          <p:nvPr>
            <p:ph type="title"/>
          </p:nvPr>
        </p:nvSpPr>
        <p:spPr>
          <a:xfrm>
            <a:off x="457200" y="274638"/>
            <a:ext cx="8229600" cy="634082"/>
          </a:xfrm>
        </p:spPr>
        <p:txBody>
          <a:bodyPr>
            <a:noAutofit/>
          </a:bodyPr>
          <a:lstStyle/>
          <a:p>
            <a:r>
              <a:rPr lang="el-GR" sz="3400" dirty="0" smtClean="0">
                <a:solidFill>
                  <a:srgbClr val="002060"/>
                </a:solidFill>
                <a:latin typeface="Arial" pitchFamily="34" charset="0"/>
                <a:cs typeface="Arial" pitchFamily="34" charset="0"/>
              </a:rPr>
              <a:t>Μέτρηση και Επαλήθευση </a:t>
            </a:r>
            <a:r>
              <a:rPr lang="el-GR" sz="3200" dirty="0" smtClean="0">
                <a:solidFill>
                  <a:srgbClr val="002060"/>
                </a:solidFill>
                <a:latin typeface="Arial" pitchFamily="34" charset="0"/>
                <a:cs typeface="Arial" pitchFamily="34" charset="0"/>
              </a:rPr>
              <a:t>(ΤΟΜΟΣ Β)</a:t>
            </a:r>
            <a:endParaRPr lang="en-US" sz="3400" dirty="0">
              <a:solidFill>
                <a:srgbClr val="002060"/>
              </a:solidFill>
            </a:endParaRPr>
          </a:p>
        </p:txBody>
      </p:sp>
      <p:pic>
        <p:nvPicPr>
          <p:cNvPr id="4" name="Picture 2" descr="logo"/>
          <p:cNvPicPr>
            <a:picLocks noChangeAspect="1" noChangeArrowheads="1"/>
          </p:cNvPicPr>
          <p:nvPr/>
        </p:nvPicPr>
        <p:blipFill>
          <a:blip r:embed="rId2" cstate="print"/>
          <a:srcRect/>
          <a:stretch>
            <a:fillRect/>
          </a:stretch>
        </p:blipFill>
        <p:spPr bwMode="auto">
          <a:xfrm>
            <a:off x="7092280" y="6093296"/>
            <a:ext cx="1858144" cy="587822"/>
          </a:xfrm>
          <a:prstGeom prst="rect">
            <a:avLst/>
          </a:prstGeom>
          <a:noFill/>
          <a:ln w="9525">
            <a:noFill/>
            <a:miter lim="800000"/>
            <a:headEnd/>
            <a:tailEnd/>
          </a:ln>
        </p:spPr>
      </p:pic>
      <p:pic>
        <p:nvPicPr>
          <p:cNvPr id="5" name="Picture 2" descr="logo"/>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760640"/>
          </a:xfrm>
        </p:spPr>
        <p:txBody>
          <a:bodyPr>
            <a:normAutofit/>
          </a:bodyPr>
          <a:lstStyle/>
          <a:p>
            <a:pPr marL="0" indent="0">
              <a:buNone/>
            </a:pPr>
            <a:r>
              <a:rPr lang="el-GR" sz="2800" u="sng" dirty="0" smtClean="0">
                <a:latin typeface="Arial" pitchFamily="34" charset="0"/>
                <a:cs typeface="Arial" pitchFamily="34" charset="0"/>
              </a:rPr>
              <a:t>Επιλογή Δύο Κτιρίων</a:t>
            </a:r>
          </a:p>
          <a:p>
            <a:pPr marL="0" indent="0">
              <a:buNone/>
            </a:pPr>
            <a:endParaRPr lang="el-GR" sz="2800" u="sng" dirty="0" smtClean="0">
              <a:latin typeface="Arial" pitchFamily="34" charset="0"/>
              <a:cs typeface="Arial" pitchFamily="34" charset="0"/>
            </a:endParaRPr>
          </a:p>
          <a:p>
            <a:pPr marL="174625" indent="-174625"/>
            <a:r>
              <a:rPr lang="el-GR" sz="2800" dirty="0" smtClean="0">
                <a:latin typeface="Arial" pitchFamily="34" charset="0"/>
                <a:cs typeface="Arial" pitchFamily="34" charset="0"/>
              </a:rPr>
              <a:t>Κεντρικά Γραφεία Τμήματος Δημοσίων Έργων </a:t>
            </a:r>
          </a:p>
          <a:p>
            <a:pPr marL="0" indent="0"/>
            <a:endParaRPr lang="el-GR" sz="2800" dirty="0" smtClean="0">
              <a:latin typeface="Arial" pitchFamily="34" charset="0"/>
              <a:cs typeface="Arial" pitchFamily="34" charset="0"/>
            </a:endParaRPr>
          </a:p>
          <a:p>
            <a:pPr marL="174625" indent="-174625"/>
            <a:r>
              <a:rPr lang="el-GR" sz="2800" dirty="0" smtClean="0">
                <a:latin typeface="Arial" pitchFamily="34" charset="0"/>
                <a:cs typeface="Arial" pitchFamily="34" charset="0"/>
              </a:rPr>
              <a:t>Κεντρικά Γραφεία Τμήματος Ηλεκτρομηχανολογικών Υπηρεσιών </a:t>
            </a:r>
          </a:p>
          <a:p>
            <a:pPr marL="0" indent="0"/>
            <a:endParaRPr lang="el-GR" sz="2800" dirty="0" smtClean="0">
              <a:latin typeface="Arial" pitchFamily="34" charset="0"/>
              <a:cs typeface="Arial" pitchFamily="34" charset="0"/>
            </a:endParaRPr>
          </a:p>
          <a:p>
            <a:pPr marL="174625" indent="-174625"/>
            <a:r>
              <a:rPr lang="el-GR" sz="2800" dirty="0" smtClean="0">
                <a:latin typeface="Arial" pitchFamily="34" charset="0"/>
                <a:cs typeface="Arial" pitchFamily="34" charset="0"/>
              </a:rPr>
              <a:t>Προκήρυξη Διαγωνισμών αρχές του 2015</a:t>
            </a:r>
          </a:p>
          <a:p>
            <a:pPr marL="0" indent="0">
              <a:buNone/>
            </a:pPr>
            <a:endParaRPr lang="en-US" sz="2800" u="sng" dirty="0">
              <a:latin typeface="Arial" pitchFamily="34" charset="0"/>
              <a:cs typeface="Arial" pitchFamily="34" charset="0"/>
            </a:endParaRPr>
          </a:p>
        </p:txBody>
      </p:sp>
      <p:sp>
        <p:nvSpPr>
          <p:cNvPr id="3" name="Title 2"/>
          <p:cNvSpPr>
            <a:spLocks noGrp="1"/>
          </p:cNvSpPr>
          <p:nvPr>
            <p:ph type="title"/>
          </p:nvPr>
        </p:nvSpPr>
        <p:spPr>
          <a:xfrm>
            <a:off x="457200" y="274638"/>
            <a:ext cx="8229600" cy="634082"/>
          </a:xfrm>
        </p:spPr>
        <p:txBody>
          <a:bodyPr>
            <a:noAutofit/>
          </a:bodyPr>
          <a:lstStyle/>
          <a:p>
            <a:r>
              <a:rPr lang="el-GR" sz="3400" dirty="0" smtClean="0">
                <a:solidFill>
                  <a:srgbClr val="002060"/>
                </a:solidFill>
                <a:latin typeface="Arial" pitchFamily="34" charset="0"/>
                <a:cs typeface="Arial" pitchFamily="34" charset="0"/>
              </a:rPr>
              <a:t>Πιλοτική Εφαρμογή Συμβάσεων</a:t>
            </a:r>
            <a:endParaRPr lang="en-US" sz="3400" dirty="0">
              <a:solidFill>
                <a:srgbClr val="002060"/>
              </a:solidFill>
            </a:endParaRPr>
          </a:p>
        </p:txBody>
      </p:sp>
      <p:pic>
        <p:nvPicPr>
          <p:cNvPr id="4" name="Picture 2" descr="logo"/>
          <p:cNvPicPr>
            <a:picLocks noChangeAspect="1" noChangeArrowheads="1"/>
          </p:cNvPicPr>
          <p:nvPr/>
        </p:nvPicPr>
        <p:blipFill>
          <a:blip r:embed="rId2" cstate="print"/>
          <a:srcRect/>
          <a:stretch>
            <a:fillRect/>
          </a:stretch>
        </p:blipFill>
        <p:spPr bwMode="auto">
          <a:xfrm>
            <a:off x="7092280" y="6093296"/>
            <a:ext cx="1858144" cy="587822"/>
          </a:xfrm>
          <a:prstGeom prst="rect">
            <a:avLst/>
          </a:prstGeom>
          <a:noFill/>
          <a:ln w="9525">
            <a:noFill/>
            <a:miter lim="800000"/>
            <a:headEnd/>
            <a:tailEnd/>
          </a:ln>
        </p:spPr>
      </p:pic>
      <p:pic>
        <p:nvPicPr>
          <p:cNvPr id="5" name="Picture 2" descr="logo"/>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fontScale="90000"/>
          </a:bodyPr>
          <a:lstStyle/>
          <a:p>
            <a:r>
              <a:rPr lang="el-GR" sz="4400" dirty="0" smtClean="0">
                <a:solidFill>
                  <a:srgbClr val="002060"/>
                </a:solidFill>
                <a:latin typeface="Arial" pitchFamily="34" charset="0"/>
                <a:cs typeface="Arial" pitchFamily="34" charset="0"/>
              </a:rPr>
              <a:t>Πιλοτική Εφαρμογή Συμβάσεων</a:t>
            </a:r>
            <a:endParaRPr lang="en-US" dirty="0"/>
          </a:p>
        </p:txBody>
      </p:sp>
      <p:pic>
        <p:nvPicPr>
          <p:cNvPr id="4" name="Content Placeholder 8"/>
          <p:cNvPicPr>
            <a:picLocks noGrp="1"/>
          </p:cNvPicPr>
          <p:nvPr>
            <p:ph idx="1"/>
          </p:nvPr>
        </p:nvPicPr>
        <p:blipFill>
          <a:blip r:embed="rId2" cstate="print"/>
          <a:srcRect l="24023" t="8197" r="36131" b="3131"/>
          <a:stretch>
            <a:fillRect/>
          </a:stretch>
        </p:blipFill>
        <p:spPr bwMode="auto">
          <a:xfrm>
            <a:off x="683569" y="980728"/>
            <a:ext cx="4032448" cy="5472608"/>
          </a:xfrm>
          <a:prstGeom prst="rect">
            <a:avLst/>
          </a:prstGeom>
          <a:noFill/>
          <a:ln w="9525">
            <a:noFill/>
            <a:miter lim="800000"/>
            <a:headEnd/>
            <a:tailEnd/>
          </a:ln>
        </p:spPr>
      </p:pic>
      <p:sp>
        <p:nvSpPr>
          <p:cNvPr id="5" name="TextBox 4"/>
          <p:cNvSpPr txBox="1"/>
          <p:nvPr/>
        </p:nvSpPr>
        <p:spPr>
          <a:xfrm>
            <a:off x="5076056" y="1412776"/>
            <a:ext cx="3456384" cy="1938992"/>
          </a:xfrm>
          <a:prstGeom prst="rect">
            <a:avLst/>
          </a:prstGeom>
          <a:noFill/>
        </p:spPr>
        <p:txBody>
          <a:bodyPr wrap="square" rtlCol="0">
            <a:spAutoFit/>
          </a:bodyPr>
          <a:lstStyle/>
          <a:p>
            <a:r>
              <a:rPr lang="el-GR" sz="2400" dirty="0" smtClean="0">
                <a:latin typeface="Arial" pitchFamily="34" charset="0"/>
                <a:cs typeface="Arial" pitchFamily="34" charset="0"/>
              </a:rPr>
              <a:t>Πιστοποιητικό Ενεργειακής Απόδοσης Κεντρικών Γραφείων Τμήματος Δημοσίων Έργων</a:t>
            </a:r>
            <a:endParaRPr lang="en-US" sz="24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fontScale="90000"/>
          </a:bodyPr>
          <a:lstStyle/>
          <a:p>
            <a:r>
              <a:rPr lang="el-GR" sz="4400" dirty="0" smtClean="0">
                <a:solidFill>
                  <a:srgbClr val="002060"/>
                </a:solidFill>
                <a:latin typeface="Arial" pitchFamily="34" charset="0"/>
                <a:cs typeface="Arial" pitchFamily="34" charset="0"/>
              </a:rPr>
              <a:t>Πιλοτική Εφαρμογή Συμβάσεων</a:t>
            </a:r>
            <a:endParaRPr lang="en-US" dirty="0"/>
          </a:p>
        </p:txBody>
      </p:sp>
      <p:sp>
        <p:nvSpPr>
          <p:cNvPr id="5" name="TextBox 4"/>
          <p:cNvSpPr txBox="1"/>
          <p:nvPr/>
        </p:nvSpPr>
        <p:spPr>
          <a:xfrm>
            <a:off x="5076056" y="1412776"/>
            <a:ext cx="3456384" cy="2308324"/>
          </a:xfrm>
          <a:prstGeom prst="rect">
            <a:avLst/>
          </a:prstGeom>
          <a:noFill/>
        </p:spPr>
        <p:txBody>
          <a:bodyPr wrap="square" rtlCol="0">
            <a:spAutoFit/>
          </a:bodyPr>
          <a:lstStyle/>
          <a:p>
            <a:r>
              <a:rPr lang="el-GR" sz="2400" dirty="0" smtClean="0">
                <a:latin typeface="Arial" pitchFamily="34" charset="0"/>
                <a:cs typeface="Arial" pitchFamily="34" charset="0"/>
              </a:rPr>
              <a:t>Πιστοποιητικό Ενεργειακής Απόδοσης Κεντρικών Γραφείων Τμήματος Ηλεκτρομηχανολογικών Υπηρεσιών</a:t>
            </a:r>
            <a:endParaRPr lang="en-US" sz="2400" dirty="0">
              <a:latin typeface="Arial" pitchFamily="34" charset="0"/>
              <a:cs typeface="Arial" pitchFamily="34" charset="0"/>
            </a:endParaRPr>
          </a:p>
        </p:txBody>
      </p:sp>
      <p:pic>
        <p:nvPicPr>
          <p:cNvPr id="1026" name="Picture 2" descr="Z:\District Engineer\VARIOUS DISTRIC ENGINEER\ROVERTOS\EPC_22001002161001856601.tif"/>
          <p:cNvPicPr>
            <a:picLocks noGrp="1" noChangeAspect="1" noChangeArrowheads="1"/>
          </p:cNvPicPr>
          <p:nvPr>
            <p:ph idx="1"/>
          </p:nvPr>
        </p:nvPicPr>
        <p:blipFill>
          <a:blip r:embed="rId2" cstate="print"/>
          <a:srcRect/>
          <a:stretch>
            <a:fillRect/>
          </a:stretch>
        </p:blipFill>
        <p:spPr bwMode="auto">
          <a:xfrm>
            <a:off x="323528" y="980728"/>
            <a:ext cx="4536504" cy="5419720"/>
          </a:xfrm>
          <a:prstGeom prst="rect">
            <a:avLst/>
          </a:prstGeom>
          <a:noFill/>
          <a:ln>
            <a:solidFill>
              <a:schemeClr val="tx2"/>
            </a:solidFill>
          </a:ln>
        </p:spPr>
      </p:pic>
      <p:pic>
        <p:nvPicPr>
          <p:cNvPr id="7" name="Picture 2" descr="logo"/>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400000"/>
                    </a14:imgEffect>
                    <a14:imgEffect>
                      <a14:brightnessContrast bright="-10000" contrast="81000"/>
                    </a14:imgEffect>
                  </a14:imgLayer>
                </a14:imgProps>
              </a:ext>
            </a:extLst>
          </a:blip>
          <a:srcRect/>
          <a:stretch>
            <a:fillRect/>
          </a:stretch>
        </p:blipFill>
        <p:spPr bwMode="auto">
          <a:xfrm>
            <a:off x="6781800"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fontScale="90000"/>
          </a:bodyPr>
          <a:lstStyle/>
          <a:p>
            <a:r>
              <a:rPr lang="el-GR" sz="4400" dirty="0" smtClean="0">
                <a:solidFill>
                  <a:srgbClr val="002060"/>
                </a:solidFill>
                <a:latin typeface="Arial" pitchFamily="34" charset="0"/>
                <a:cs typeface="Arial" pitchFamily="34" charset="0"/>
              </a:rPr>
              <a:t>Πιλοτική Εφαρμογή Συμβάσεων</a:t>
            </a:r>
            <a:endParaRPr lang="en-US" dirty="0"/>
          </a:p>
        </p:txBody>
      </p:sp>
      <p:pic>
        <p:nvPicPr>
          <p:cNvPr id="7"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781800"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
        <p:nvSpPr>
          <p:cNvPr id="6" name="Content Placeholder 5"/>
          <p:cNvSpPr>
            <a:spLocks noGrp="1"/>
          </p:cNvSpPr>
          <p:nvPr>
            <p:ph idx="1"/>
          </p:nvPr>
        </p:nvSpPr>
        <p:spPr>
          <a:xfrm>
            <a:off x="457200" y="1196752"/>
            <a:ext cx="8219256" cy="4810539"/>
          </a:xfrm>
        </p:spPr>
        <p:txBody>
          <a:bodyPr>
            <a:normAutofit/>
          </a:bodyPr>
          <a:lstStyle/>
          <a:p>
            <a:pPr marL="0" indent="0">
              <a:buNone/>
            </a:pPr>
            <a:r>
              <a:rPr lang="el-GR" sz="3200" u="sng" dirty="0" smtClean="0">
                <a:latin typeface="Arial" pitchFamily="34" charset="0"/>
                <a:cs typeface="Arial" pitchFamily="34" charset="0"/>
              </a:rPr>
              <a:t>Βάση Αναφοράς (και για τα δύο κτίρια)</a:t>
            </a:r>
          </a:p>
          <a:p>
            <a:pPr marL="271463" indent="-271463">
              <a:buFont typeface="Wingdings" pitchFamily="2" charset="2"/>
              <a:buChar char="Ø"/>
            </a:pPr>
            <a:r>
              <a:rPr lang="el-GR" sz="3200" dirty="0" smtClean="0">
                <a:latin typeface="Arial" pitchFamily="34" charset="0"/>
                <a:cs typeface="Arial" pitchFamily="34" charset="0"/>
              </a:rPr>
              <a:t> Δεδομένα Κατανάλωσης για το 2013 από εγκατεστημένους έξυπνους μετρητές</a:t>
            </a:r>
          </a:p>
          <a:p>
            <a:pPr marL="271463" indent="-271463">
              <a:buFont typeface="Wingdings" pitchFamily="2" charset="2"/>
              <a:buChar char="Ø"/>
            </a:pPr>
            <a:r>
              <a:rPr lang="el-GR" sz="3200" dirty="0" smtClean="0">
                <a:latin typeface="Arial" pitchFamily="34" charset="0"/>
                <a:cs typeface="Arial" pitchFamily="34" charset="0"/>
              </a:rPr>
              <a:t>Κατάλογος εγκατεστημένου εξοπλισμού </a:t>
            </a:r>
          </a:p>
          <a:p>
            <a:pPr marL="271463" indent="-271463">
              <a:buFont typeface="Wingdings" pitchFamily="2" charset="2"/>
              <a:buChar char="Ø"/>
            </a:pPr>
            <a:r>
              <a:rPr lang="el-GR" sz="3200" dirty="0" smtClean="0">
                <a:latin typeface="Arial" pitchFamily="34" charset="0"/>
                <a:cs typeface="Arial" pitchFamily="34" charset="0"/>
              </a:rPr>
              <a:t>Δεδομένα Κτιρίου (εμβαδά, χρήση χώρων, ωράριο)</a:t>
            </a:r>
          </a:p>
          <a:p>
            <a:pPr marL="271463" indent="-271463">
              <a:buFont typeface="Wingdings" pitchFamily="2" charset="2"/>
              <a:buChar char="Ø"/>
            </a:pPr>
            <a:r>
              <a:rPr lang="el-GR" sz="3200" dirty="0" smtClean="0">
                <a:latin typeface="Arial" pitchFamily="34" charset="0"/>
                <a:cs typeface="Arial" pitchFamily="34" charset="0"/>
              </a:rPr>
              <a:t>Προσωπικό και εξοπλισμός γραφείων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92500" lnSpcReduction="10000"/>
          </a:bodyPr>
          <a:lstStyle/>
          <a:p>
            <a:pPr>
              <a:buNone/>
            </a:pPr>
            <a:r>
              <a:rPr lang="el-GR" sz="3000" b="1" dirty="0" smtClean="0">
                <a:latin typeface="Arial" pitchFamily="34" charset="0"/>
                <a:cs typeface="Arial" pitchFamily="34" charset="0"/>
              </a:rPr>
              <a:t>Νομοθετικό Πλαίσιο</a:t>
            </a:r>
            <a:endParaRPr lang="el-GR" sz="3000" b="1" dirty="0" smtClean="0">
              <a:latin typeface="Arial" pitchFamily="34" charset="0"/>
              <a:cs typeface="Arial" pitchFamily="34" charset="0"/>
            </a:endParaRPr>
          </a:p>
          <a:p>
            <a:pPr>
              <a:buNone/>
            </a:pPr>
            <a:endParaRPr lang="el-GR" sz="3000" u="sng" dirty="0" smtClean="0">
              <a:latin typeface="Arial" pitchFamily="34" charset="0"/>
              <a:cs typeface="Arial" pitchFamily="34" charset="0"/>
            </a:endParaRPr>
          </a:p>
          <a:p>
            <a:pPr>
              <a:buNone/>
            </a:pPr>
            <a:r>
              <a:rPr lang="el-GR" sz="3000" u="sng" dirty="0" smtClean="0">
                <a:latin typeface="Arial" pitchFamily="34" charset="0"/>
                <a:cs typeface="Arial" pitchFamily="34" charset="0"/>
              </a:rPr>
              <a:t>Νόμοι</a:t>
            </a:r>
          </a:p>
          <a:p>
            <a:pPr>
              <a:buNone/>
            </a:pPr>
            <a:endParaRPr lang="el-GR" sz="3000" u="sng" dirty="0" smtClean="0">
              <a:latin typeface="Arial" pitchFamily="34" charset="0"/>
              <a:cs typeface="Arial" pitchFamily="34" charset="0"/>
            </a:endParaRPr>
          </a:p>
          <a:p>
            <a:pPr marL="358775" indent="-358775" algn="just">
              <a:buFont typeface="Wingdings" pitchFamily="2" charset="2"/>
              <a:buChar char="Ø"/>
            </a:pPr>
            <a:r>
              <a:rPr lang="el-GR" sz="3000" dirty="0" smtClean="0">
                <a:latin typeface="Arial" pitchFamily="34" charset="0"/>
                <a:cs typeface="Arial" pitchFamily="34" charset="0"/>
              </a:rPr>
              <a:t>Οι Περί Σύναψης Συμβάσεων για προμήθειες, έργα και υπηρεσίες και για συναφή θέματα Νόμοι του 2006-2011.</a:t>
            </a:r>
          </a:p>
          <a:p>
            <a:pPr marL="358775" indent="-358775" algn="just">
              <a:buNone/>
            </a:pPr>
            <a:endParaRPr lang="el-GR" sz="3000" dirty="0" smtClean="0">
              <a:latin typeface="Arial" pitchFamily="34" charset="0"/>
              <a:cs typeface="Arial" pitchFamily="34" charset="0"/>
            </a:endParaRPr>
          </a:p>
          <a:p>
            <a:pPr marL="358775" indent="-358775">
              <a:buFont typeface="Wingdings" pitchFamily="2" charset="2"/>
              <a:buChar char="Ø"/>
            </a:pPr>
            <a:r>
              <a:rPr lang="el-GR" sz="3000" dirty="0" smtClean="0">
                <a:latin typeface="Arial" pitchFamily="34" charset="0"/>
                <a:cs typeface="Arial" pitchFamily="34" charset="0"/>
              </a:rPr>
              <a:t>Οι Περί της Ενεργειακής Απόδοσης κατά την Τελική Χρήση και τις Ενεργειακές Υπηρεσίες Νόμοι του 2009-2014.</a:t>
            </a:r>
          </a:p>
          <a:p>
            <a:pPr marL="358775" indent="-358775">
              <a:buNone/>
            </a:pPr>
            <a:endParaRPr lang="el-GR" sz="3000" dirty="0" smtClean="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Autofit/>
          </a:bodyPr>
          <a:lstStyle/>
          <a:p>
            <a:r>
              <a:rPr lang="el-GR" sz="2800" dirty="0" smtClean="0">
                <a:solidFill>
                  <a:srgbClr val="002060"/>
                </a:solidFill>
                <a:latin typeface="Arial" pitchFamily="34" charset="0"/>
                <a:cs typeface="Arial" pitchFamily="34" charset="0"/>
              </a:rPr>
              <a:t>Λογισμικό Παρακολούθησης Έξυπνων Μετρητών</a:t>
            </a:r>
            <a:endParaRPr lang="en-US" sz="2800" dirty="0"/>
          </a:p>
        </p:txBody>
      </p:sp>
      <p:pic>
        <p:nvPicPr>
          <p:cNvPr id="7"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781800"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pic>
        <p:nvPicPr>
          <p:cNvPr id="5" name="Content Placeholder 4"/>
          <p:cNvPicPr>
            <a:picLocks noGrp="1"/>
          </p:cNvPicPr>
          <p:nvPr>
            <p:ph idx="1"/>
          </p:nvPr>
        </p:nvPicPr>
        <p:blipFill>
          <a:blip r:embed="rId4" cstate="print"/>
          <a:srcRect r="917" b="2894"/>
          <a:stretch>
            <a:fillRect/>
          </a:stretch>
        </p:blipFill>
        <p:spPr bwMode="auto">
          <a:xfrm>
            <a:off x="539552" y="1124744"/>
            <a:ext cx="7776864" cy="504056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Autofit/>
          </a:bodyPr>
          <a:lstStyle/>
          <a:p>
            <a:r>
              <a:rPr lang="el-GR" sz="2800" dirty="0" smtClean="0">
                <a:solidFill>
                  <a:srgbClr val="002060"/>
                </a:solidFill>
                <a:latin typeface="Arial" pitchFamily="34" charset="0"/>
                <a:cs typeface="Arial" pitchFamily="34" charset="0"/>
              </a:rPr>
              <a:t>Λογισμικό Παρακολούθησης Έξυπνων Μετρητών</a:t>
            </a:r>
            <a:endParaRPr lang="en-US" sz="2800" dirty="0"/>
          </a:p>
        </p:txBody>
      </p:sp>
      <p:pic>
        <p:nvPicPr>
          <p:cNvPr id="7"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781800"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pic>
        <p:nvPicPr>
          <p:cNvPr id="8" name="Content Placeholder 7"/>
          <p:cNvPicPr>
            <a:picLocks noGrp="1"/>
          </p:cNvPicPr>
          <p:nvPr>
            <p:ph idx="1"/>
          </p:nvPr>
        </p:nvPicPr>
        <p:blipFill>
          <a:blip r:embed="rId4" cstate="print"/>
          <a:srcRect b="2525"/>
          <a:stretch>
            <a:fillRect/>
          </a:stretch>
        </p:blipFill>
        <p:spPr bwMode="auto">
          <a:xfrm>
            <a:off x="467544" y="1124744"/>
            <a:ext cx="7920880" cy="504056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l-GR" dirty="0" smtClean="0"/>
          </a:p>
          <a:p>
            <a:pPr marL="109728" indent="0">
              <a:buNone/>
            </a:pPr>
            <a:endParaRPr lang="el-GR" dirty="0"/>
          </a:p>
          <a:p>
            <a:pPr algn="ctr">
              <a:buNone/>
            </a:pPr>
            <a:endParaRPr lang="el-GR" dirty="0" smtClean="0"/>
          </a:p>
          <a:p>
            <a:pPr marL="109728" indent="0" algn="ctr">
              <a:buNone/>
            </a:pPr>
            <a:r>
              <a:rPr lang="el-GR" sz="4000" dirty="0" smtClean="0">
                <a:latin typeface="Arial" pitchFamily="34" charset="0"/>
                <a:cs typeface="Arial" pitchFamily="34" charset="0"/>
              </a:rPr>
              <a:t>Ευχαριστώ για την προσοχή σας.</a:t>
            </a:r>
          </a:p>
          <a:p>
            <a:pPr marL="109728" indent="0" algn="ctr">
              <a:buNone/>
            </a:pPr>
            <a:endParaRPr lang="el-GR" sz="4000" dirty="0" smtClean="0">
              <a:latin typeface="Arial" pitchFamily="34" charset="0"/>
              <a:cs typeface="Arial" pitchFamily="34" charset="0"/>
            </a:endParaRPr>
          </a:p>
          <a:p>
            <a:pPr marL="109728" indent="0">
              <a:buNone/>
            </a:pPr>
            <a:endParaRPr lang="el-GR" sz="1400" dirty="0" smtClean="0">
              <a:latin typeface="Arial" pitchFamily="34" charset="0"/>
              <a:cs typeface="Arial" pitchFamily="34" charset="0"/>
            </a:endParaRPr>
          </a:p>
          <a:p>
            <a:pPr marL="109728" indent="0">
              <a:buNone/>
            </a:pPr>
            <a:endParaRPr lang="el-GR" sz="1400" dirty="0" smtClean="0">
              <a:latin typeface="Arial" pitchFamily="34" charset="0"/>
              <a:cs typeface="Arial" pitchFamily="34" charset="0"/>
            </a:endParaRPr>
          </a:p>
          <a:p>
            <a:pPr marL="109728" indent="0">
              <a:buNone/>
            </a:pPr>
            <a:r>
              <a:rPr lang="el-GR" sz="1400" u="sng" dirty="0" smtClean="0">
                <a:latin typeface="Arial" pitchFamily="34" charset="0"/>
                <a:cs typeface="Arial" pitchFamily="34" charset="0"/>
              </a:rPr>
              <a:t>Στοιχεία Επικοινωνίας</a:t>
            </a:r>
            <a:r>
              <a:rPr lang="en-GB" sz="1400" dirty="0" smtClean="0">
                <a:latin typeface="Arial" pitchFamily="34" charset="0"/>
                <a:cs typeface="Arial" pitchFamily="34" charset="0"/>
              </a:rPr>
              <a:t>: </a:t>
            </a:r>
          </a:p>
          <a:p>
            <a:pPr marL="109728" indent="0">
              <a:buNone/>
            </a:pPr>
            <a:r>
              <a:rPr lang="en-GB" sz="1400" dirty="0" smtClean="0">
                <a:latin typeface="Arial" pitchFamily="34" charset="0"/>
                <a:cs typeface="Arial" pitchFamily="34" charset="0"/>
              </a:rPr>
              <a:t>e-mail: director@ems.mcw.gov.cy</a:t>
            </a:r>
          </a:p>
          <a:p>
            <a:pPr marL="109728" indent="0">
              <a:buNone/>
            </a:pPr>
            <a:r>
              <a:rPr lang="el-GR" sz="1400" dirty="0" err="1" smtClean="0">
                <a:latin typeface="Arial" pitchFamily="34" charset="0"/>
                <a:cs typeface="Arial" pitchFamily="34" charset="0"/>
              </a:rPr>
              <a:t>Τηλ</a:t>
            </a:r>
            <a:r>
              <a:rPr lang="el-GR" sz="1400" dirty="0" smtClean="0">
                <a:latin typeface="Arial" pitchFamily="34" charset="0"/>
                <a:cs typeface="Arial" pitchFamily="34" charset="0"/>
              </a:rPr>
              <a:t>.</a:t>
            </a:r>
            <a:r>
              <a:rPr lang="en-GB" sz="1400" dirty="0" smtClean="0">
                <a:latin typeface="Arial" pitchFamily="34" charset="0"/>
                <a:cs typeface="Arial" pitchFamily="34" charset="0"/>
              </a:rPr>
              <a:t>: 22800301</a:t>
            </a:r>
          </a:p>
          <a:p>
            <a:pPr marL="109728" indent="0">
              <a:buNone/>
            </a:pPr>
            <a:r>
              <a:rPr lang="el-GR" sz="1400" dirty="0" err="1" smtClean="0">
                <a:latin typeface="Arial" pitchFamily="34" charset="0"/>
                <a:cs typeface="Arial" pitchFamily="34" charset="0"/>
              </a:rPr>
              <a:t>Τηλ</a:t>
            </a:r>
            <a:r>
              <a:rPr lang="el-GR" sz="1400" dirty="0" smtClean="0">
                <a:latin typeface="Arial" pitchFamily="34" charset="0"/>
                <a:cs typeface="Arial" pitchFamily="34" charset="0"/>
              </a:rPr>
              <a:t>/</a:t>
            </a:r>
            <a:r>
              <a:rPr lang="el-GR" sz="1400" dirty="0" err="1" smtClean="0">
                <a:latin typeface="Arial" pitchFamily="34" charset="0"/>
                <a:cs typeface="Arial" pitchFamily="34" charset="0"/>
              </a:rPr>
              <a:t>πο</a:t>
            </a:r>
            <a:r>
              <a:rPr lang="en-GB" sz="1400" dirty="0" smtClean="0">
                <a:latin typeface="Arial" pitchFamily="34" charset="0"/>
                <a:cs typeface="Arial" pitchFamily="34" charset="0"/>
              </a:rPr>
              <a:t>: 22800303  </a:t>
            </a:r>
            <a:endParaRPr lang="en-GB" sz="1400" dirty="0">
              <a:latin typeface="Arial" pitchFamily="34" charset="0"/>
              <a:cs typeface="Arial" pitchFamily="34" charset="0"/>
            </a:endParaRPr>
          </a:p>
        </p:txBody>
      </p:sp>
      <p:pic>
        <p:nvPicPr>
          <p:cNvPr id="6" name="Picture 17">
            <a:hlinkClick r:id="" action="ppaction://hlinkshowjump?jump=endshow"/>
          </p:cNvPr>
          <p:cNvPicPr>
            <a:picLocks noChangeAspect="1" noChangeArrowheads="1"/>
          </p:cNvPicPr>
          <p:nvPr/>
        </p:nvPicPr>
        <p:blipFill>
          <a:blip r:embed="rId2" cstate="print"/>
          <a:srcRect/>
          <a:stretch>
            <a:fillRect/>
          </a:stretch>
        </p:blipFill>
        <p:spPr bwMode="auto">
          <a:xfrm>
            <a:off x="3810000" y="533400"/>
            <a:ext cx="1371600" cy="1371600"/>
          </a:xfrm>
          <a:prstGeom prst="rect">
            <a:avLst/>
          </a:prstGeom>
          <a:noFill/>
          <a:ln w="9525">
            <a:noFill/>
            <a:miter lim="800000"/>
            <a:headEnd/>
            <a:tailEnd/>
          </a:ln>
        </p:spPr>
      </p:pic>
      <p:pic>
        <p:nvPicPr>
          <p:cNvPr id="7" name="Picture 11"/>
          <p:cNvPicPr>
            <a:picLocks noChangeAspect="1" noChangeArrowheads="1"/>
          </p:cNvPicPr>
          <p:nvPr/>
        </p:nvPicPr>
        <p:blipFill>
          <a:blip r:embed="rId3" cstate="print">
            <a:lum bright="22000" contrast="50000"/>
          </a:blip>
          <a:srcRect/>
          <a:stretch>
            <a:fillRect/>
          </a:stretch>
        </p:blipFill>
        <p:spPr bwMode="auto">
          <a:xfrm>
            <a:off x="6705600" y="609600"/>
            <a:ext cx="1676400" cy="1119188"/>
          </a:xfrm>
          <a:prstGeom prst="rect">
            <a:avLst/>
          </a:prstGeom>
          <a:noFill/>
          <a:ln w="9525">
            <a:solidFill>
              <a:schemeClr val="tx1"/>
            </a:solidFill>
            <a:miter lim="800000"/>
            <a:headEnd/>
            <a:tailEnd/>
          </a:ln>
        </p:spPr>
      </p:pic>
      <p:pic>
        <p:nvPicPr>
          <p:cNvPr id="8" name="Picture 2" descr="logo"/>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pic>
        <p:nvPicPr>
          <p:cNvPr id="9" name="Picture 10"/>
          <p:cNvPicPr>
            <a:picLocks noChangeAspect="1" noChangeArrowheads="1"/>
          </p:cNvPicPr>
          <p:nvPr/>
        </p:nvPicPr>
        <p:blipFill>
          <a:blip r:embed="rId6" cstate="print">
            <a:lum bright="-10000" contrast="-2000"/>
          </a:blip>
          <a:srcRect/>
          <a:stretch>
            <a:fillRect/>
          </a:stretch>
        </p:blipFill>
        <p:spPr bwMode="auto">
          <a:xfrm>
            <a:off x="1043608" y="620688"/>
            <a:ext cx="1752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16200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lstStyle/>
          <a:p>
            <a:pPr>
              <a:buNone/>
            </a:pPr>
            <a:r>
              <a:rPr lang="el-GR" sz="2800" u="sng" dirty="0" smtClean="0">
                <a:latin typeface="Arial" pitchFamily="34" charset="0"/>
                <a:cs typeface="Arial" pitchFamily="34" charset="0"/>
              </a:rPr>
              <a:t>Κανονισμοί</a:t>
            </a:r>
          </a:p>
          <a:p>
            <a:endParaRPr lang="el-GR" sz="2800" dirty="0" smtClean="0">
              <a:latin typeface="Arial" pitchFamily="34" charset="0"/>
              <a:cs typeface="Arial" pitchFamily="34" charset="0"/>
            </a:endParaRPr>
          </a:p>
          <a:p>
            <a:r>
              <a:rPr lang="el-GR" sz="2800" dirty="0" smtClean="0">
                <a:latin typeface="Arial" pitchFamily="34" charset="0"/>
                <a:cs typeface="Arial" pitchFamily="34" charset="0"/>
              </a:rPr>
              <a:t>Οι Περί της Ενεργειακής Απόδοσης κατά την Τελική Χρήση και τις Ενεργειακές Υπηρεσίες (Πάροχοι Ενεργειακών Υπηρεσιών) Κανονισμοί του 2014.</a:t>
            </a:r>
          </a:p>
          <a:p>
            <a:endParaRPr lang="en-US" sz="2800" dirty="0" smtClean="0">
              <a:latin typeface="Arial" pitchFamily="34" charset="0"/>
              <a:cs typeface="Arial" pitchFamily="34" charset="0"/>
            </a:endParaRPr>
          </a:p>
          <a:p>
            <a:r>
              <a:rPr lang="el-GR" sz="3000" dirty="0" smtClean="0">
                <a:latin typeface="Arial" pitchFamily="34" charset="0"/>
                <a:cs typeface="Arial" pitchFamily="34" charset="0"/>
              </a:rPr>
              <a:t>Οι Περί της Ενεργειακής Απόδοσης κατά την Τελική Χρήση και τις Ενεργειακές Υπηρεσίες (Ενεργειακοί Ελεγκτές) Κανονισμοί του 2012.</a:t>
            </a:r>
          </a:p>
          <a:p>
            <a:endParaRPr lang="en-US" dirty="0"/>
          </a:p>
        </p:txBody>
      </p:sp>
      <p:sp>
        <p:nvSpPr>
          <p:cNvPr id="3" name="Title 2"/>
          <p:cNvSpPr>
            <a:spLocks noGrp="1"/>
          </p:cNvSpPr>
          <p:nvPr>
            <p:ph type="title"/>
          </p:nvPr>
        </p:nvSpPr>
        <p:spPr>
          <a:xfrm>
            <a:off x="457200" y="274638"/>
            <a:ext cx="8229600" cy="778098"/>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a:buNone/>
            </a:pPr>
            <a:r>
              <a:rPr lang="el-GR" sz="3000" u="sng" dirty="0" smtClean="0">
                <a:latin typeface="Arial" pitchFamily="34" charset="0"/>
                <a:cs typeface="Arial" pitchFamily="34" charset="0"/>
              </a:rPr>
              <a:t>Διατάγματα</a:t>
            </a:r>
          </a:p>
          <a:p>
            <a:pPr>
              <a:buNone/>
            </a:pPr>
            <a:endParaRPr lang="el-GR" sz="3000" u="sng" dirty="0" smtClean="0">
              <a:latin typeface="Arial" pitchFamily="34" charset="0"/>
              <a:cs typeface="Arial" pitchFamily="34" charset="0"/>
            </a:endParaRPr>
          </a:p>
          <a:p>
            <a:pPr algn="just"/>
            <a:r>
              <a:rPr lang="el-GR" sz="3000" dirty="0" smtClean="0">
                <a:latin typeface="Arial" pitchFamily="34" charset="0"/>
                <a:cs typeface="Arial" pitchFamily="34" charset="0"/>
              </a:rPr>
              <a:t>Το Περί του καθορισμού της Μεθοδολογίας και Άλλων Απαιτήσεων για τη Διενέργεια Ενεργειακών Ελέγχων Διάταγμα του 2012</a:t>
            </a:r>
          </a:p>
          <a:p>
            <a:pPr>
              <a:buNone/>
            </a:pPr>
            <a:endParaRPr lang="el-GR" sz="3000" u="sng" dirty="0" smtClean="0">
              <a:latin typeface="Arial" pitchFamily="34" charset="0"/>
              <a:cs typeface="Arial" pitchFamily="34" charset="0"/>
            </a:endParaRPr>
          </a:p>
          <a:p>
            <a:pPr>
              <a:buNone/>
            </a:pPr>
            <a:endParaRPr lang="en-US" sz="3000" u="sng" dirty="0">
              <a:latin typeface="Arial" pitchFamily="34" charset="0"/>
              <a:cs typeface="Arial" pitchFamily="34" charset="0"/>
            </a:endParaRPr>
          </a:p>
        </p:txBody>
      </p:sp>
      <p:sp>
        <p:nvSpPr>
          <p:cNvPr id="3" name="Title 2"/>
          <p:cNvSpPr>
            <a:spLocks noGrp="1"/>
          </p:cNvSpPr>
          <p:nvPr>
            <p:ph type="title"/>
          </p:nvPr>
        </p:nvSpPr>
        <p:spPr>
          <a:xfrm>
            <a:off x="467544" y="332656"/>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marL="0" indent="0">
              <a:buNone/>
            </a:pPr>
            <a:r>
              <a:rPr lang="el-GR" sz="3000" u="sng" dirty="0" smtClean="0">
                <a:latin typeface="Arial" pitchFamily="34" charset="0"/>
                <a:cs typeface="Arial" pitchFamily="34" charset="0"/>
              </a:rPr>
              <a:t>Ευρωπαϊκές Οδηγίες</a:t>
            </a:r>
          </a:p>
          <a:p>
            <a:pPr marL="0" indent="0">
              <a:buNone/>
            </a:pPr>
            <a:endParaRPr lang="el-GR" sz="3000" u="sng" dirty="0" smtClean="0">
              <a:latin typeface="Arial" pitchFamily="34" charset="0"/>
              <a:cs typeface="Arial" pitchFamily="34" charset="0"/>
            </a:endParaRPr>
          </a:p>
          <a:p>
            <a:pPr marL="358775" indent="-358775"/>
            <a:r>
              <a:rPr lang="el-GR" sz="3000" dirty="0" smtClean="0">
                <a:latin typeface="Arial" pitchFamily="34" charset="0"/>
                <a:cs typeface="Arial" pitchFamily="34" charset="0"/>
              </a:rPr>
              <a:t>Οδηγία 2012/27/ΕΕ για την ενεργειακή απόδοση (θέσπιση κοινού πλαισίου μέτρων για την προώθηση της ενεργειακής απόδοσης) </a:t>
            </a:r>
          </a:p>
          <a:p>
            <a:pPr marL="358775" indent="-358775"/>
            <a:endParaRPr lang="el-GR" sz="3000" u="sng" dirty="0" smtClean="0">
              <a:latin typeface="Arial" pitchFamily="34" charset="0"/>
              <a:cs typeface="Arial" pitchFamily="34" charset="0"/>
            </a:endParaRPr>
          </a:p>
          <a:p>
            <a:pPr marL="358775" indent="-358775"/>
            <a:r>
              <a:rPr lang="el-GR" sz="3000" dirty="0" smtClean="0">
                <a:latin typeface="Arial" pitchFamily="34" charset="0"/>
                <a:cs typeface="Arial" pitchFamily="34" charset="0"/>
              </a:rPr>
              <a:t>Οδηγία 2010/31/ΕΕ για την ενεργειακή απόδοση κτιρίων (καθορισμός ελάχιστων απαιτήσεων σε εθνικό επίπεδο)</a:t>
            </a:r>
            <a:endParaRPr lang="en-US" sz="3000" dirty="0">
              <a:latin typeface="Arial" pitchFamily="34" charset="0"/>
              <a:cs typeface="Arial"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4"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80728"/>
            <a:ext cx="8229600" cy="5184576"/>
          </a:xfrm>
        </p:spPr>
        <p:txBody>
          <a:bodyPr>
            <a:noAutofit/>
          </a:bodyPr>
          <a:lstStyle/>
          <a:p>
            <a:pPr marL="0" indent="0" algn="just">
              <a:buNone/>
            </a:pPr>
            <a:r>
              <a:rPr lang="el-GR" sz="2800" b="1" dirty="0" smtClean="0">
                <a:latin typeface="Arial" pitchFamily="34" charset="0"/>
                <a:cs typeface="Arial" pitchFamily="34" charset="0"/>
              </a:rPr>
              <a:t>Σύμβαση ενεργειακής απόδοσης </a:t>
            </a:r>
            <a:r>
              <a:rPr lang="el-GR" sz="2800" dirty="0" smtClean="0">
                <a:latin typeface="Arial" pitchFamily="34" charset="0"/>
                <a:cs typeface="Arial" pitchFamily="34" charset="0"/>
              </a:rPr>
              <a:t>είναι η συμβατική συμφωνία μεταξύ του δικαιούχου και του παρόχου μέτρου βελτίωσης της ενεργειακής απόδοσης, η οποία επαληθεύεται και παρακολουθείται καθ΄ όλη τη διάρκεια ισχύος της σύμβασης, στο πλαίσιο της οποίας πραγματοποιούνται πληρωμές για επενδύσεις (έργο, προμήθεια ή υπηρεσία) για το μέτρο αυτό, οι οποίες συνδέονται με ένα συμβατικώς συμφωνηθέν επίπεδο βελτίωσης της ενεργειακής απόδοσης ή με άλλο συμφωνηθέν κριτήριο ενεργειακής απόδοσης, όπως η εξοικονόμηση χρημάτων.</a:t>
            </a:r>
            <a:endParaRPr lang="en-US" sz="2800" dirty="0">
              <a:latin typeface="Arial" pitchFamily="34" charset="0"/>
              <a:cs typeface="Arial" pitchFamily="34" charset="0"/>
            </a:endParaRPr>
          </a:p>
        </p:txBody>
      </p:sp>
      <p:sp>
        <p:nvSpPr>
          <p:cNvPr id="3" name="Title 2"/>
          <p:cNvSpPr>
            <a:spLocks noGrp="1"/>
          </p:cNvSpPr>
          <p:nvPr>
            <p:ph type="title"/>
          </p:nvPr>
        </p:nvSpPr>
        <p:spPr>
          <a:xfrm>
            <a:off x="467544" y="188640"/>
            <a:ext cx="8229600" cy="706090"/>
          </a:xfrm>
        </p:spPr>
        <p:txBody>
          <a:bodyPr>
            <a:normAutofit/>
          </a:bodyPr>
          <a:lstStyle/>
          <a:p>
            <a:r>
              <a:rPr lang="el-GR" sz="3600" dirty="0" smtClean="0">
                <a:solidFill>
                  <a:srgbClr val="002060"/>
                </a:solidFill>
                <a:effectLst/>
                <a:latin typeface="Arial" pitchFamily="34" charset="0"/>
                <a:cs typeface="Arial" pitchFamily="34" charset="0"/>
              </a:rPr>
              <a:t>Συμβάσεις Ενεργειακής Απόδοσης</a:t>
            </a:r>
            <a:endParaRPr lang="en-US" sz="3600" dirty="0"/>
          </a:p>
        </p:txBody>
      </p:sp>
      <p:pic>
        <p:nvPicPr>
          <p:cNvPr id="7" name="Picture 2" descr="logo"/>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400000"/>
                    </a14:imgEffect>
                    <a14:imgEffect>
                      <a14:brightnessContrast bright="-10000" contrast="81000"/>
                    </a14:imgEffect>
                  </a14:imgLayer>
                </a14:imgProps>
              </a:ext>
            </a:extLst>
          </a:blip>
          <a:srcRect/>
          <a:stretch>
            <a:fillRect/>
          </a:stretch>
        </p:blipFill>
        <p:spPr bwMode="auto">
          <a:xfrm>
            <a:off x="6660232" y="6126162"/>
            <a:ext cx="2362200" cy="731838"/>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2634</TotalTime>
  <Words>1816</Words>
  <Application>Microsoft Office PowerPoint</Application>
  <PresentationFormat>On-screen Show (4:3)</PresentationFormat>
  <Paragraphs>367</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Τμήμα Ηλεκτρομηχανολογικών Υπηρεσιών  Υπουργείο Συγκοινωνιών και Έργων</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Συμβάσεις Ενεργειακής Απόδοσης</vt:lpstr>
      <vt:lpstr>Πρότυπα Έγγραφα Διαγωνισμού</vt:lpstr>
      <vt:lpstr>Πρότυπα Έγγραφα Διαγωνισμού</vt:lpstr>
      <vt:lpstr>Πρότυπα Έγγραφα Διαγωνισμού</vt:lpstr>
      <vt:lpstr>Δικαίωμα Συμμετοχής (ΤΟΜΟΣ Α)</vt:lpstr>
      <vt:lpstr>Χρηματοοικονομική Ικανότητα (ΤΟΜΟΣ Α)</vt:lpstr>
      <vt:lpstr>Τεχνική Ικανότητα (ΤΟΜΟΣ Α)</vt:lpstr>
      <vt:lpstr>Τεχνική Ικανότητα (ΤΟΜΟΣ Α)</vt:lpstr>
      <vt:lpstr>Τεχνική Ικανότητα (ΤΟΜΟΣ Α)</vt:lpstr>
      <vt:lpstr>Κριτήρια Τεχνικής Αξιολόγησης (ΤΟΜΟΣ Α)</vt:lpstr>
      <vt:lpstr>Κριτήρια Τεχνικής Αξιολόγησης (ΤΟΜΟΣ Α)</vt:lpstr>
      <vt:lpstr>Κριτήρια Οικονομικής  Αξιολόγησης (ΤΟΜΟΣ Α)</vt:lpstr>
      <vt:lpstr>Σταθμισμένη Βαθμολογία (ΤΟΜΟΣ Α)</vt:lpstr>
      <vt:lpstr>Σταθμισμένη Βαθμολογία (ΤΟΜΟΣ Α)</vt:lpstr>
      <vt:lpstr>Βασικές Πρόνοιες Σύμβασης (ΤΟΜΟΣ Β)</vt:lpstr>
      <vt:lpstr>Βασικές Πρόνοιες Σύμβασης (ΤΟΜΟΣ Β)</vt:lpstr>
      <vt:lpstr>Βασικές Πρόνοιες Σύμβασης (ΤΟΜΟΣ Β)</vt:lpstr>
      <vt:lpstr>Ορισμοί (ΤΟΜΟΣ Β)</vt:lpstr>
      <vt:lpstr>Ορισμοί (ΤΟΜΟΣ Β)</vt:lpstr>
      <vt:lpstr>Ορισμοί (ΤΟΜΟΣ Β)</vt:lpstr>
      <vt:lpstr>Ορισμοί (ΤΟΜΟΣ Β)</vt:lpstr>
      <vt:lpstr>Ορισμοί (ΤΟΜΟΣ Β)</vt:lpstr>
      <vt:lpstr>Ορισμοί (ΤΟΜΟΣ Β)</vt:lpstr>
      <vt:lpstr>Συμβατικοί Όροι (ΤΟΜΟΣ Β)</vt:lpstr>
      <vt:lpstr>Συμβατικοί Όροι (ΤΟΜΟΣ Β)</vt:lpstr>
      <vt:lpstr>Συμβατικοί Όροι (ΤΟΜΟΣ Β)</vt:lpstr>
      <vt:lpstr>Συμβατικοί Όροι (ΤΟΜΟΣ Β)</vt:lpstr>
      <vt:lpstr>Μέτρηση και Επαλήθευση (ΤΟΜΟΣ Β)</vt:lpstr>
      <vt:lpstr>Μέτρηση και Επαλήθευση (ΤΟΜΟΣ Β)</vt:lpstr>
      <vt:lpstr>Μέτρηση και Επαλήθευση (ΤΟΜΟΣ Β)</vt:lpstr>
      <vt:lpstr>Μέτρηση και Επαλήθευση (ΤΟΜΟΣ Β)</vt:lpstr>
      <vt:lpstr>Πιλοτική Εφαρμογή Συμβάσεων</vt:lpstr>
      <vt:lpstr>Πιλοτική Εφαρμογή Συμβάσεων</vt:lpstr>
      <vt:lpstr>Πιλοτική Εφαρμογή Συμβάσεων</vt:lpstr>
      <vt:lpstr>Πιλοτική Εφαρμογή Συμβάσεων</vt:lpstr>
      <vt:lpstr>Λογισμικό Παρακολούθησης Έξυπνων Μετρητών</vt:lpstr>
      <vt:lpstr>Λογισμικό Παρακολούθησης Έξυπνων Μετρητών</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dc:title>
  <dc:subject>TENDER DOCS</dc:subject>
  <dc:creator>rpapakyriakou</dc:creator>
  <cp:lastModifiedBy>rpapakyriakou</cp:lastModifiedBy>
  <cp:revision>187</cp:revision>
  <dcterms:created xsi:type="dcterms:W3CDTF">2014-05-14T07:58:34Z</dcterms:created>
  <dcterms:modified xsi:type="dcterms:W3CDTF">2014-10-31T12:40:44Z</dcterms:modified>
</cp:coreProperties>
</file>